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80" r:id="rId3"/>
    <p:sldId id="493" r:id="rId4"/>
    <p:sldId id="481" r:id="rId5"/>
    <p:sldId id="492" r:id="rId6"/>
    <p:sldId id="488" r:id="rId7"/>
    <p:sldId id="495" r:id="rId8"/>
    <p:sldId id="489" r:id="rId9"/>
    <p:sldId id="482" r:id="rId10"/>
    <p:sldId id="490" r:id="rId11"/>
    <p:sldId id="496" r:id="rId12"/>
    <p:sldId id="491" r:id="rId13"/>
    <p:sldId id="497" r:id="rId14"/>
    <p:sldId id="486" r:id="rId15"/>
    <p:sldId id="483" r:id="rId16"/>
    <p:sldId id="275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93899" autoAdjust="0"/>
  </p:normalViewPr>
  <p:slideViewPr>
    <p:cSldViewPr>
      <p:cViewPr varScale="1">
        <p:scale>
          <a:sx n="60" d="100"/>
          <a:sy n="60" d="100"/>
        </p:scale>
        <p:origin x="68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8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620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1B61E-9190-4AD8-B53C-7D0451840A09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Tên Tác Giả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BD42C-FA4E-4BF7-A032-6EEF140BBB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4321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vi-VN"/>
              <a:t>Chương trình Giảng dạy Kinh tế Fulbright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14B22-6C1E-4131-B6F8-ADDDC873EEF9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Tên Tác Giả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9FB75-F867-4197-850C-A3930991EB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9819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9FB75-F867-4197-850C-A3930991EB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84CA7BC-799A-47FD-823A-09EFE14337ED}" type="datetime1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Tên Tác Giả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vi-VN"/>
              <a:t>Chương trình Giảng dạy Kinh tế Fulbright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7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0DF0A6C-A75E-4DE5-8836-822E6ACDF487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DD9FB75-F867-4197-850C-A3930991EBA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46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A7F34-2B93-4A74-BB20-5C64652183F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881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52512"/>
            <a:ext cx="6248400" cy="1905000"/>
          </a:xfrm>
        </p:spPr>
        <p:txBody>
          <a:bodyPr anchor="b">
            <a:normAutofit/>
          </a:bodyPr>
          <a:lstStyle>
            <a:lvl1pPr algn="r">
              <a:defRPr sz="4400" b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6248400" cy="15240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781800" y="1524000"/>
            <a:ext cx="0" cy="3901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7200" y="30480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8"/>
          <p:cNvGrpSpPr>
            <a:grpSpLocks/>
          </p:cNvGrpSpPr>
          <p:nvPr userDrawn="1"/>
        </p:nvGrpSpPr>
        <p:grpSpPr bwMode="auto">
          <a:xfrm>
            <a:off x="6967537" y="3236119"/>
            <a:ext cx="1338263" cy="2189162"/>
            <a:chOff x="4704" y="1885"/>
            <a:chExt cx="843" cy="1379"/>
          </a:xfrm>
        </p:grpSpPr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cxnSp>
        <p:nvCxnSpPr>
          <p:cNvPr id="48" name="Straight Connector 47"/>
          <p:cNvCxnSpPr/>
          <p:nvPr userDrawn="1"/>
        </p:nvCxnSpPr>
        <p:spPr>
          <a:xfrm>
            <a:off x="6826468" y="1676400"/>
            <a:ext cx="0" cy="3901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74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106F-F293-406B-AD6E-DF99A8A19BE0}" type="datetime1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2954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47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11CB-2640-4540-A6BF-EFACA3CC16CF}" type="datetime1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430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82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43132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43132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314A-D66C-4763-9B2B-F0AF909F067F}" type="datetime1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91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2192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51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C473-FBCD-4813-9590-7178731721B1}" type="datetime1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9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97FB-4EFE-4373-AAC4-7C26E3F198E6}" type="datetime1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5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229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612775"/>
            <a:ext cx="8229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8229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7A7A-CE6B-4149-B48F-7D998A1E5669}" type="datetime1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41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91F82AB-8129-4C90-9236-AA179D519A55}" type="datetime1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2F57A6F-19E8-473A-B368-48720470F2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2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52512"/>
            <a:ext cx="6477000" cy="1905000"/>
          </a:xfrm>
        </p:spPr>
        <p:txBody>
          <a:bodyPr>
            <a:normAutofit/>
          </a:bodyPr>
          <a:lstStyle/>
          <a:p>
            <a:r>
              <a:rPr lang="en-US" dirty="0"/>
              <a:t>Tax Compliance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24200"/>
            <a:ext cx="6477000" cy="281940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Nguyen Xuan Thanh</a:t>
            </a:r>
          </a:p>
          <a:p>
            <a:r>
              <a:rPr lang="en-US" sz="2400" dirty="0"/>
              <a:t>Naypyitaw, 16 May 2017</a:t>
            </a:r>
            <a:endParaRPr lang="vi-VN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42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Corruption</a:t>
            </a: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A2564E-41CA-42C8-82D9-D7E1D38EF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437EF3-ECBF-4674-8E3F-EA5B27B15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987" y="1646237"/>
            <a:ext cx="7788413" cy="4678363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C3273CA-BDB5-4D28-B1DF-69E5CA68A952}"/>
              </a:ext>
            </a:extLst>
          </p:cNvPr>
          <p:cNvSpPr txBox="1">
            <a:spLocks/>
          </p:cNvSpPr>
          <p:nvPr/>
        </p:nvSpPr>
        <p:spPr>
          <a:xfrm>
            <a:off x="685800" y="6400800"/>
            <a:ext cx="7010400" cy="350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/>
              <a:t>Source: Transparency International.</a:t>
            </a:r>
          </a:p>
        </p:txBody>
      </p:sp>
    </p:spTree>
    <p:extLst>
      <p:ext uri="{BB962C8B-B14F-4D97-AF65-F5344CB8AC3E}">
        <p14:creationId xmlns:p14="http://schemas.microsoft.com/office/powerpoint/2010/main" val="547716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77D95-336F-43A5-800E-A8CB1AF92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Higher Corruption Associated with Greater Revenue and Tax Loss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DD3A5C2-E1FA-4B91-BFEA-011C375099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12" y="1447800"/>
            <a:ext cx="7728950" cy="4495800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24DBF2-457E-47C4-A540-AA1224B9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A17F21-60F4-44B4-81B9-B96FAF81069E}"/>
              </a:ext>
            </a:extLst>
          </p:cNvPr>
          <p:cNvSpPr txBox="1"/>
          <p:nvPr/>
        </p:nvSpPr>
        <p:spPr>
          <a:xfrm>
            <a:off x="743712" y="5943600"/>
            <a:ext cx="77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Le, Pham, Kisunko, and Shukla (2008), Data for 1992-2002</a:t>
            </a:r>
          </a:p>
        </p:txBody>
      </p:sp>
    </p:spTree>
    <p:extLst>
      <p:ext uri="{BB962C8B-B14F-4D97-AF65-F5344CB8AC3E}">
        <p14:creationId xmlns:p14="http://schemas.microsoft.com/office/powerpoint/2010/main" val="2635134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Shadow Economy</a:t>
            </a: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B2A6E7-8EF8-4CE2-A999-C5D346EDC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90369"/>
            <a:ext cx="8229600" cy="4678363"/>
          </a:xfrm>
        </p:spPr>
        <p:txBody>
          <a:bodyPr>
            <a:normAutofit/>
          </a:bodyPr>
          <a:lstStyle/>
          <a:p>
            <a:r>
              <a:rPr lang="en-US" sz="2400" dirty="0"/>
              <a:t>The Bigger the Shadow Economy,</a:t>
            </a:r>
            <a:br>
              <a:rPr lang="en-US" sz="2400" dirty="0"/>
            </a:br>
            <a:r>
              <a:rPr lang="en-US" sz="2400" dirty="0"/>
              <a:t>the Greater the Tax Leakage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631F839-7810-4708-8B5C-3548AA02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809796"/>
              </p:ext>
            </p:extLst>
          </p:nvPr>
        </p:nvGraphicFramePr>
        <p:xfrm>
          <a:off x="1219200" y="2743596"/>
          <a:ext cx="60960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35824198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636474585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322709310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Size of Shadow Economy</a:t>
                      </a:r>
                      <a:b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(% of GDP)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Tax Revenue Leakage</a:t>
                      </a:r>
                      <a:b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(% of GDP)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763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7150" marR="50800" eaLnBrk="0" hangingPunc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600" spc="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600" spc="-1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ow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 marR="50800" eaLnBrk="0" hangingPunc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17.6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 marR="50800" algn="ctr" eaLnBrk="0" hangingPunc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73247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7150" marR="50800" eaLnBrk="0" hangingPunct="0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600" spc="-2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600" spc="-1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US" sz="16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dium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 marR="50800" eaLnBrk="0" hangingPunct="0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 marR="50800" algn="ctr" eaLnBrk="0" hangingPunct="0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4.9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39275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7150" marR="50800" eaLnBrk="0" hangingPunct="0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600" spc="-2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600" spc="-1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gh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 marR="50800" eaLnBrk="0" hangingPunct="0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35.7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 marR="50800" algn="ctr" eaLnBrk="0" hangingPunct="0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6.1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84705252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83D158DB-327F-44DF-8566-84360B4D299D}"/>
              </a:ext>
            </a:extLst>
          </p:cNvPr>
          <p:cNvSpPr/>
          <p:nvPr/>
        </p:nvSpPr>
        <p:spPr>
          <a:xfrm>
            <a:off x="1219200" y="461327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>
                <a:latin typeface="ArnoPro-LightItalicDisplay"/>
              </a:rPr>
              <a:t>Sources: </a:t>
            </a:r>
            <a:r>
              <a:rPr lang="en-US" dirty="0">
                <a:latin typeface="ArnoPro-LightDisplay"/>
              </a:rPr>
              <a:t>Schneider and Klinglmair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51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4A845-C2DB-42F2-91F4-C12EBABDE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and Auditing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9F5C9-7D3B-4FB2-885E-715C1DD70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855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Corporate tax noncompliance may be caused and/or exacerbated by:</a:t>
            </a:r>
          </a:p>
          <a:p>
            <a:pPr lvl="1"/>
            <a:r>
              <a:rPr lang="en-US" sz="2000" dirty="0"/>
              <a:t>Murky accounting systems (e.g. two accounting books – one for actual operation and one for tax reporting)</a:t>
            </a:r>
          </a:p>
          <a:p>
            <a:pPr lvl="1"/>
            <a:r>
              <a:rPr lang="en-US" sz="2000" dirty="0"/>
              <a:t>Incompatibility between accounting/auditing standards and tax filing requirements.</a:t>
            </a:r>
          </a:p>
          <a:p>
            <a:pPr lvl="1"/>
            <a:r>
              <a:rPr lang="en-US" sz="2000" dirty="0"/>
              <a:t>Incompatibility between local accounting/auditing standards and international ones (IFRS or IAS).</a:t>
            </a:r>
          </a:p>
          <a:p>
            <a:r>
              <a:rPr lang="en-US" sz="2400" dirty="0"/>
              <a:t>Reform in Local Accounting and Auditing Standards</a:t>
            </a:r>
          </a:p>
          <a:p>
            <a:pPr lvl="1"/>
            <a:r>
              <a:rPr lang="en-US" sz="2000" dirty="0"/>
              <a:t>Uniformity and standardization</a:t>
            </a:r>
          </a:p>
          <a:p>
            <a:pPr lvl="1"/>
            <a:r>
              <a:rPr lang="en-US" sz="2000" dirty="0"/>
              <a:t>Harmonization with international standards</a:t>
            </a:r>
          </a:p>
          <a:p>
            <a:pPr lvl="1"/>
            <a:r>
              <a:rPr lang="en-US" sz="2000" dirty="0"/>
              <a:t>Independent audits</a:t>
            </a:r>
          </a:p>
          <a:p>
            <a:r>
              <a:rPr lang="en-US" sz="2400" dirty="0"/>
              <a:t>Capital market development and economic integration</a:t>
            </a:r>
          </a:p>
          <a:p>
            <a:pPr lvl="1"/>
            <a:r>
              <a:rPr lang="en-US" sz="2000" dirty="0"/>
              <a:t>Stock market development with more listed firms increase transparency and compliance</a:t>
            </a:r>
          </a:p>
          <a:p>
            <a:pPr lvl="1"/>
            <a:r>
              <a:rPr lang="en-US" sz="2000" dirty="0"/>
              <a:t>Openness to trade and economic integration put pressure on local firms to improve their accounting systems.</a:t>
            </a:r>
          </a:p>
          <a:p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268F74-36D2-448C-B6F5-B249A5C41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36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6502-907E-4B4F-9C08-47D898027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/>
              <a:t>Transfer Pricing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84E08-38C0-499F-8AF4-52A30E00F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Multinational companies can exploit the complexities of transfer pricing to lower their tax liabilities.</a:t>
            </a:r>
          </a:p>
          <a:p>
            <a:r>
              <a:rPr lang="en-US" sz="2400" dirty="0"/>
              <a:t>A multinational company has entities that are under the same ownership but operate in different tax jurisdictions.</a:t>
            </a:r>
          </a:p>
          <a:p>
            <a:r>
              <a:rPr lang="en-US" sz="2400" dirty="0"/>
              <a:t>Transfer pricing is the practice by which a multinational company determines the prices charged for goods and services exchanged between their related entities in order to minimize their tax payments.</a:t>
            </a:r>
          </a:p>
          <a:p>
            <a:r>
              <a:rPr lang="en-US" sz="2400" dirty="0"/>
              <a:t>More and more countries start to adopt and enforce transfer pricing rules (e.g. cost-sharing, cost inclusion). </a:t>
            </a:r>
          </a:p>
        </p:txBody>
      </p:sp>
    </p:spTree>
    <p:extLst>
      <p:ext uri="{BB962C8B-B14F-4D97-AF65-F5344CB8AC3E}">
        <p14:creationId xmlns:p14="http://schemas.microsoft.com/office/powerpoint/2010/main" val="2567338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Tax Havens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/>
          </a:bodyPr>
          <a:lstStyle/>
          <a:p>
            <a:r>
              <a:rPr lang="en-US" sz="2400" dirty="0"/>
              <a:t>Tax havens: countries or territories where taxes are assessed at a low or zero rate.</a:t>
            </a:r>
          </a:p>
          <a:p>
            <a:r>
              <a:rPr lang="en-US" sz="2400" dirty="0"/>
              <a:t>Large companies and wealthy individuals can use tax havens to lower their income tax payments.</a:t>
            </a:r>
          </a:p>
          <a:p>
            <a:r>
              <a:rPr lang="en-US" sz="2400" dirty="0"/>
              <a:t>Developing countries have almost no ability to tackle the use tax havens to avoid taxes.</a:t>
            </a:r>
          </a:p>
          <a:p>
            <a:r>
              <a:rPr lang="en-US" sz="2400" dirty="0"/>
              <a:t>Even advanced countries are very slow to tackle tax havens following the publication of the Panama papers.</a:t>
            </a:r>
            <a:endParaRPr lang="vi-VN" sz="2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71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Jade Taxation in Myanmar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6507778"/>
            <a:ext cx="487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Note</a:t>
            </a:r>
            <a:r>
              <a:rPr lang="en-US" sz="1200" dirty="0"/>
              <a:t>: Value is estimated using the 2011 market exchange rate of 800 K/$.</a:t>
            </a:r>
            <a:endParaRPr lang="vi-V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A026F2-BF4A-4E95-904F-F5A81C15171C}"/>
              </a:ext>
            </a:extLst>
          </p:cNvPr>
          <p:cNvSpPr txBox="1"/>
          <p:nvPr/>
        </p:nvSpPr>
        <p:spPr>
          <a:xfrm>
            <a:off x="5257800" y="6477000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David and Thanh (2013)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0D0E6C-2AC9-443E-8A2B-82C08E26D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86" y="533400"/>
            <a:ext cx="887611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645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Increase Tax Compliance and Tax Revenue Collection from Jade</a:t>
            </a:r>
            <a:endParaRPr lang="vi-VN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Transparent licensing with decision-making power rests with both the Union Government and the Kachin State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Competitive bidding for new sites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Letting existing mining licenses expired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Lower and simpler tax structure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Encourage private investment (both foreign and domestic)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Discourage informal exports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State-level supervision of land reclamation and mine closure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Resource sharing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Tax revenue to the Kachin State</a:t>
            </a:r>
          </a:p>
          <a:p>
            <a:pPr lvl="2">
              <a:buFont typeface="Wingdings" pitchFamily="2" charset="2"/>
              <a:buChar char="Ø"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Investments in physical and social infrastructures</a:t>
            </a:r>
          </a:p>
          <a:p>
            <a:pPr lvl="2">
              <a:buFont typeface="Wingdings" pitchFamily="2" charset="2"/>
              <a:buChar char="Ø"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State Trust Fund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Tax revenue to the Union Government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Tax revenue to other states</a:t>
            </a:r>
          </a:p>
          <a:p>
            <a:pPr lvl="2">
              <a:buFont typeface="Wingdings" pitchFamily="2" charset="2"/>
              <a:buChar char="§"/>
            </a:pPr>
            <a:endParaRPr lang="vi-VN" sz="1600" dirty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837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Tax Noncompliance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323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Tax evasion</a:t>
            </a:r>
            <a:endParaRPr lang="vi-VN"/>
          </a:p>
          <a:p>
            <a:pPr lvl="1"/>
            <a:r>
              <a:rPr lang="en-US" dirty="0"/>
              <a:t>Use illegal means to evade paying their full tax liability.</a:t>
            </a:r>
          </a:p>
          <a:p>
            <a:pPr lvl="1"/>
            <a:r>
              <a:rPr lang="en-US" dirty="0"/>
              <a:t>Tax evaders choose not to report or to under-report their earned incomes, sales revenues, or wealth while they attempt to overreport the amount of deductible expenses or even participate in outright smuggling or money laundering schemes.</a:t>
            </a:r>
            <a:endParaRPr lang="vi-VN"/>
          </a:p>
          <a:p>
            <a:r>
              <a:rPr lang="en-US" dirty="0"/>
              <a:t>Tax avoidance</a:t>
            </a:r>
            <a:endParaRPr lang="vi-VN"/>
          </a:p>
          <a:p>
            <a:pPr lvl="1"/>
            <a:r>
              <a:rPr lang="en-US" dirty="0"/>
              <a:t>Taxpayers use loopholes in the existing tax regimes (take advantage of the provisions of the tax law) in order to lower their tax liability.</a:t>
            </a:r>
            <a:endParaRPr lang="vi-VN"/>
          </a:p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7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BAC81-1BC7-44E0-9CF7-E119AD28D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Determinants of Tax Noncompliance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E3BC62-4FF5-4CD9-92E1-C3213A5AA0AD}"/>
              </a:ext>
            </a:extLst>
          </p:cNvPr>
          <p:cNvSpPr txBox="1"/>
          <p:nvPr/>
        </p:nvSpPr>
        <p:spPr>
          <a:xfrm>
            <a:off x="3048000" y="2923401"/>
            <a:ext cx="1371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Tax Evasion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994530-A88C-484A-A61F-627B9BB88161}"/>
              </a:ext>
            </a:extLst>
          </p:cNvPr>
          <p:cNvSpPr txBox="1"/>
          <p:nvPr/>
        </p:nvSpPr>
        <p:spPr>
          <a:xfrm>
            <a:off x="4648200" y="2923401"/>
            <a:ext cx="1524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Tax Avoidance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853277-6306-4C6D-9C25-AE6964F0E47F}"/>
              </a:ext>
            </a:extLst>
          </p:cNvPr>
          <p:cNvSpPr txBox="1"/>
          <p:nvPr/>
        </p:nvSpPr>
        <p:spPr>
          <a:xfrm>
            <a:off x="3505200" y="2477869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Taxpayer Behaviors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E832C7-FC3E-4FBF-9FEC-0A6E58558B66}"/>
              </a:ext>
            </a:extLst>
          </p:cNvPr>
          <p:cNvSpPr txBox="1"/>
          <p:nvPr/>
        </p:nvSpPr>
        <p:spPr>
          <a:xfrm>
            <a:off x="3048000" y="3697069"/>
            <a:ext cx="31242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Noncompliance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7AF041C-D674-49F8-9DEC-64C326AFE95A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3733800" y="3292733"/>
            <a:ext cx="0" cy="4043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3FFB485-3230-459E-BA0E-3AF32368CE5F}"/>
              </a:ext>
            </a:extLst>
          </p:cNvPr>
          <p:cNvCxnSpPr>
            <a:cxnSpLocks/>
          </p:cNvCxnSpPr>
          <p:nvPr/>
        </p:nvCxnSpPr>
        <p:spPr>
          <a:xfrm>
            <a:off x="5410200" y="3292733"/>
            <a:ext cx="0" cy="4043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8C66589-E38F-4AC1-A346-BC38B252EC51}"/>
              </a:ext>
            </a:extLst>
          </p:cNvPr>
          <p:cNvSpPr/>
          <p:nvPr/>
        </p:nvSpPr>
        <p:spPr>
          <a:xfrm>
            <a:off x="2895600" y="2477869"/>
            <a:ext cx="34290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606C5D-E395-4B74-B15A-6EC8DECCE936}"/>
              </a:ext>
            </a:extLst>
          </p:cNvPr>
          <p:cNvSpPr txBox="1"/>
          <p:nvPr/>
        </p:nvSpPr>
        <p:spPr>
          <a:xfrm>
            <a:off x="2743200" y="49162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Revenue Leakage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E83355-6D00-4C8E-B501-B697D336CFC8}"/>
              </a:ext>
            </a:extLst>
          </p:cNvPr>
          <p:cNvSpPr txBox="1"/>
          <p:nvPr/>
        </p:nvSpPr>
        <p:spPr>
          <a:xfrm>
            <a:off x="3962400" y="49162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More distortions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5030A7-1857-4C54-AC5B-30B8F1543E08}"/>
              </a:ext>
            </a:extLst>
          </p:cNvPr>
          <p:cNvSpPr txBox="1"/>
          <p:nvPr/>
        </p:nvSpPr>
        <p:spPr>
          <a:xfrm>
            <a:off x="5233686" y="49162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Less equitable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FD3DDF70-C3FE-4F6B-8D7B-1A45E3AE6BB0}"/>
              </a:ext>
            </a:extLst>
          </p:cNvPr>
          <p:cNvSpPr/>
          <p:nvPr/>
        </p:nvSpPr>
        <p:spPr>
          <a:xfrm>
            <a:off x="4267200" y="4459069"/>
            <a:ext cx="814086" cy="38100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B207C4-1C41-4D77-83F9-A4EB75BB59F6}"/>
              </a:ext>
            </a:extLst>
          </p:cNvPr>
          <p:cNvSpPr txBox="1"/>
          <p:nvPr/>
        </p:nvSpPr>
        <p:spPr>
          <a:xfrm>
            <a:off x="679772" y="2177534"/>
            <a:ext cx="160622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Complexity of Tax Policy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D2D243-E608-4EE4-8423-D8949A0B779B}"/>
              </a:ext>
            </a:extLst>
          </p:cNvPr>
          <p:cNvSpPr txBox="1"/>
          <p:nvPr/>
        </p:nvSpPr>
        <p:spPr>
          <a:xfrm>
            <a:off x="686042" y="3048000"/>
            <a:ext cx="1606228" cy="2031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Tax Administration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Legal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Integrity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97C3B7-44AB-4D16-8576-DD69441E12CD}"/>
              </a:ext>
            </a:extLst>
          </p:cNvPr>
          <p:cNvSpPr txBox="1"/>
          <p:nvPr/>
        </p:nvSpPr>
        <p:spPr>
          <a:xfrm>
            <a:off x="679772" y="5297269"/>
            <a:ext cx="160622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Compliance Cost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6495AE-E7F4-44DC-8390-05070052E679}"/>
              </a:ext>
            </a:extLst>
          </p:cNvPr>
          <p:cNvSpPr txBox="1"/>
          <p:nvPr/>
        </p:nvSpPr>
        <p:spPr>
          <a:xfrm>
            <a:off x="457200" y="1447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Internal Determinants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52EF09-BDB8-4E75-B9A1-C0AC4EBB3F95}"/>
              </a:ext>
            </a:extLst>
          </p:cNvPr>
          <p:cNvSpPr txBox="1"/>
          <p:nvPr/>
        </p:nvSpPr>
        <p:spPr>
          <a:xfrm>
            <a:off x="6972300" y="2177534"/>
            <a:ext cx="15621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Accountability in Public Expenditures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B71337-5043-4A44-9634-06265191DAE0}"/>
              </a:ext>
            </a:extLst>
          </p:cNvPr>
          <p:cNvSpPr txBox="1"/>
          <p:nvPr/>
        </p:nvSpPr>
        <p:spPr>
          <a:xfrm>
            <a:off x="6978570" y="3198674"/>
            <a:ext cx="155583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Corruption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D34622-88DC-43DE-816B-DEF2E773C7BF}"/>
              </a:ext>
            </a:extLst>
          </p:cNvPr>
          <p:cNvSpPr txBox="1"/>
          <p:nvPr/>
        </p:nvSpPr>
        <p:spPr>
          <a:xfrm>
            <a:off x="6972300" y="3698547"/>
            <a:ext cx="155583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Shadow</a:t>
            </a:r>
          </a:p>
          <a:p>
            <a:pPr algn="ctr"/>
            <a:r>
              <a:rPr lang="en-US" dirty="0"/>
              <a:t>Economy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A9C60F-68E0-4C51-AB7E-F3167C1F3CB5}"/>
              </a:ext>
            </a:extLst>
          </p:cNvPr>
          <p:cNvSpPr txBox="1"/>
          <p:nvPr/>
        </p:nvSpPr>
        <p:spPr>
          <a:xfrm>
            <a:off x="6705600" y="1447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External Determinants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1C8BA61-7F99-4CA5-A770-7015D19B7EE1}"/>
              </a:ext>
            </a:extLst>
          </p:cNvPr>
          <p:cNvSpPr txBox="1"/>
          <p:nvPr/>
        </p:nvSpPr>
        <p:spPr>
          <a:xfrm>
            <a:off x="6950597" y="4517051"/>
            <a:ext cx="155583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Accounting &amp; auditing systems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92B7C27-FE6F-441F-BBCA-4CB200902E22}"/>
              </a:ext>
            </a:extLst>
          </p:cNvPr>
          <p:cNvSpPr txBox="1"/>
          <p:nvPr/>
        </p:nvSpPr>
        <p:spPr>
          <a:xfrm>
            <a:off x="6972300" y="5562600"/>
            <a:ext cx="155583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Transfer Pricing &amp; Tax Havens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5E31FB1-8F26-4CB2-A6ED-DBAF3126FB56}"/>
              </a:ext>
            </a:extLst>
          </p:cNvPr>
          <p:cNvSpPr/>
          <p:nvPr/>
        </p:nvSpPr>
        <p:spPr>
          <a:xfrm>
            <a:off x="495300" y="1415876"/>
            <a:ext cx="1978789" cy="51674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AF673D4-485D-4412-94F0-D34FFDA5AFA0}"/>
              </a:ext>
            </a:extLst>
          </p:cNvPr>
          <p:cNvSpPr/>
          <p:nvPr/>
        </p:nvSpPr>
        <p:spPr>
          <a:xfrm>
            <a:off x="6810013" y="1457446"/>
            <a:ext cx="1870517" cy="51674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9413DD4-E09F-4E49-9B4A-86ED14B6D4C0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2286000" y="2500700"/>
            <a:ext cx="627444" cy="4571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737807D-92BA-49DC-BEA5-E512716184FE}"/>
              </a:ext>
            </a:extLst>
          </p:cNvPr>
          <p:cNvCxnSpPr>
            <a:cxnSpLocks/>
            <a:stCxn id="17" idx="3"/>
            <a:endCxn id="11" idx="1"/>
          </p:cNvCxnSpPr>
          <p:nvPr/>
        </p:nvCxnSpPr>
        <p:spPr>
          <a:xfrm flipV="1">
            <a:off x="2292270" y="3392269"/>
            <a:ext cx="603330" cy="6713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5575856-E2A1-41BF-BC7A-029D2F4120C5}"/>
              </a:ext>
            </a:extLst>
          </p:cNvPr>
          <p:cNvCxnSpPr>
            <a:cxnSpLocks/>
            <a:stCxn id="18" idx="3"/>
          </p:cNvCxnSpPr>
          <p:nvPr/>
        </p:nvCxnSpPr>
        <p:spPr>
          <a:xfrm flipV="1">
            <a:off x="2286000" y="4003347"/>
            <a:ext cx="597543" cy="16170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212327F-127B-420A-AF0D-732152218902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6340757" y="2639199"/>
            <a:ext cx="631543" cy="1918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C30BF96-7459-4ACC-B77B-4D7FD45E8894}"/>
              </a:ext>
            </a:extLst>
          </p:cNvPr>
          <p:cNvCxnSpPr>
            <a:cxnSpLocks/>
            <a:stCxn id="25" idx="1"/>
            <a:endCxn id="11" idx="3"/>
          </p:cNvCxnSpPr>
          <p:nvPr/>
        </p:nvCxnSpPr>
        <p:spPr>
          <a:xfrm flipH="1" flipV="1">
            <a:off x="6324600" y="3392269"/>
            <a:ext cx="647700" cy="6294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2200F4C-E6D5-4BBB-9094-43A162A97B47}"/>
              </a:ext>
            </a:extLst>
          </p:cNvPr>
          <p:cNvCxnSpPr>
            <a:cxnSpLocks/>
            <a:stCxn id="24" idx="1"/>
          </p:cNvCxnSpPr>
          <p:nvPr/>
        </p:nvCxnSpPr>
        <p:spPr>
          <a:xfrm flipH="1" flipV="1">
            <a:off x="6336657" y="3046274"/>
            <a:ext cx="641913" cy="3370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7C35BDE-6405-479A-8BBF-E89E5D2102DF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6312543" y="3542765"/>
            <a:ext cx="638054" cy="14359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24A506D-1E1B-4F78-B7F3-9CD85AB1E908}"/>
              </a:ext>
            </a:extLst>
          </p:cNvPr>
          <p:cNvCxnSpPr>
            <a:cxnSpLocks/>
            <a:stCxn id="29" idx="1"/>
          </p:cNvCxnSpPr>
          <p:nvPr/>
        </p:nvCxnSpPr>
        <p:spPr>
          <a:xfrm flipH="1" flipV="1">
            <a:off x="6352572" y="3814466"/>
            <a:ext cx="619728" cy="22097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70F0F83-33C1-4E06-B545-25D67FFF7CF4}"/>
              </a:ext>
            </a:extLst>
          </p:cNvPr>
          <p:cNvSpPr txBox="1"/>
          <p:nvPr/>
        </p:nvSpPr>
        <p:spPr>
          <a:xfrm>
            <a:off x="3352800" y="1238071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Income taxes Consumption taxes</a:t>
            </a:r>
          </a:p>
          <a:p>
            <a:r>
              <a:rPr lang="en-US" dirty="0"/>
              <a:t>Trade taxes</a:t>
            </a:r>
          </a:p>
          <a:p>
            <a:r>
              <a:rPr lang="en-US" dirty="0"/>
              <a:t>Natural resource taxes</a:t>
            </a:r>
          </a:p>
        </p:txBody>
      </p:sp>
    </p:spTree>
    <p:extLst>
      <p:ext uri="{BB962C8B-B14F-4D97-AF65-F5344CB8AC3E}">
        <p14:creationId xmlns:p14="http://schemas.microsoft.com/office/powerpoint/2010/main" val="82040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Complexity of Tax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678363"/>
          </a:xfrm>
        </p:spPr>
        <p:txBody>
          <a:bodyPr>
            <a:normAutofit/>
          </a:bodyPr>
          <a:lstStyle/>
          <a:p>
            <a:r>
              <a:rPr lang="en-US" sz="2400" dirty="0"/>
              <a:t>Excessively high rate structure and a nonfunctioning system of penalties for noncompliant behavior lead to tax evasion.</a:t>
            </a:r>
          </a:p>
          <a:p>
            <a:endParaRPr lang="en-US" sz="2400" dirty="0"/>
          </a:p>
          <a:p>
            <a:r>
              <a:rPr lang="en-US" sz="2400" dirty="0"/>
              <a:t>The complexity of tax codes and legislation is the driving force for tax avoidance. Unclear tax provisions create loopholes.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470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Tax Administration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175" y="1447800"/>
            <a:ext cx="8077200" cy="4678363"/>
          </a:xfrm>
        </p:spPr>
        <p:txBody>
          <a:bodyPr>
            <a:normAutofit/>
          </a:bodyPr>
          <a:lstStyle/>
          <a:p>
            <a:r>
              <a:rPr lang="en-US" dirty="0"/>
              <a:t>Legal framework and institutional arrangements</a:t>
            </a:r>
          </a:p>
          <a:p>
            <a:r>
              <a:rPr lang="en-US" dirty="0"/>
              <a:t>Capacity</a:t>
            </a:r>
          </a:p>
          <a:p>
            <a:r>
              <a:rPr lang="en-US" dirty="0"/>
              <a:t>Efficiency</a:t>
            </a:r>
          </a:p>
          <a:p>
            <a:r>
              <a:rPr lang="en-US" dirty="0"/>
              <a:t>Integrity</a:t>
            </a: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0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Compliance Cost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5349875"/>
            <a:ext cx="7010400" cy="1431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The time (hours per year) taken to prepare, file and pay three major types of taxes and contributions: the corporate income tax, value added or sales tax, and labor taxes, including payroll taxes and social contributions.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Source: World Bank, Doing Business 2018.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28279E-5E57-4425-AEAD-FE40F28F3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555440"/>
            <a:ext cx="7010400" cy="362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281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Compliance Cost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775325"/>
            <a:ext cx="7010400" cy="1006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Postfiling index is based on four components—time to comply with VAT refund, time to obtain VAT refund, time to comply with corporate income tax audit and time to complete a corporate income tax audit.</a:t>
            </a:r>
          </a:p>
          <a:p>
            <a:pPr marL="0" indent="0">
              <a:buNone/>
            </a:pPr>
            <a:r>
              <a:rPr lang="en-US" sz="1400" dirty="0"/>
              <a:t>Source: World Bank, Doing Business 2018.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177F12-A801-41C9-B053-262CDFD14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47800"/>
            <a:ext cx="710392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66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75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/>
              <a:t>Accountability in Public 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“fiscal social contract”</a:t>
            </a:r>
          </a:p>
          <a:p>
            <a:r>
              <a:rPr lang="en-US" dirty="0"/>
              <a:t>Willingness of a country’s citizens to pay taxes and therefore induce higher compliance only if they have, in return, the rights to be represented in the decision-making process about how public finance is raised and used.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7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Appeal and Review System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/>
          </a:bodyPr>
          <a:lstStyle/>
          <a:p>
            <a:r>
              <a:rPr lang="en-US" sz="2400" dirty="0"/>
              <a:t>If people perceive that the appeal and review system is efficient and effective and there is a fair degree of equity in the treatment of taxpayers irrespective of their wealth or status, compliance is likely to be enhanced.</a:t>
            </a:r>
          </a:p>
          <a:p>
            <a:endParaRPr lang="en-US" sz="2400" dirty="0"/>
          </a:p>
          <a:p>
            <a:r>
              <a:rPr lang="en-US" sz="2400" dirty="0"/>
              <a:t>Independent appeals system capable of processing disputes between tax authority and taxpayer in a fair and timely manner.</a:t>
            </a:r>
            <a:endParaRPr lang="vi-VN" sz="2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028556"/>
      </p:ext>
    </p:extLst>
  </p:cSld>
  <p:clrMapOvr>
    <a:masterClrMapping/>
  </p:clrMapOvr>
</p:sld>
</file>

<file path=ppt/theme/theme1.xml><?xml version="1.0" encoding="utf-8"?>
<a:theme xmlns:a="http://schemas.openxmlformats.org/drawingml/2006/main" name="FETP_Presentatio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9B32823B290C4C9456EDEAFAB17A42" ma:contentTypeVersion="10" ma:contentTypeDescription="Create a new document." ma:contentTypeScope="" ma:versionID="e8da5a65e5e59ac2871e33dd0ef82d28">
  <xsd:schema xmlns:xsd="http://www.w3.org/2001/XMLSchema" xmlns:xs="http://www.w3.org/2001/XMLSchema" xmlns:p="http://schemas.microsoft.com/office/2006/metadata/properties" xmlns:ns2="3de6f917-ef6d-4733-95bf-867a29372670" xmlns:ns3="86131c57-d65d-4a16-bace-72eebe1ddfdc" targetNamespace="http://schemas.microsoft.com/office/2006/metadata/properties" ma:root="true" ma:fieldsID="cca40c4a09db15df62432e171c6d7496" ns2:_="" ns3:_="">
    <xsd:import namespace="3de6f917-ef6d-4733-95bf-867a29372670"/>
    <xsd:import namespace="86131c57-d65d-4a16-bace-72eebe1ddf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e6f917-ef6d-4733-95bf-867a293726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31c57-d65d-4a16-bace-72eebe1ddfd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F84C7B-5E3E-46BE-AEF9-AA5593238539}"/>
</file>

<file path=customXml/itemProps2.xml><?xml version="1.0" encoding="utf-8"?>
<ds:datastoreItem xmlns:ds="http://schemas.openxmlformats.org/officeDocument/2006/customXml" ds:itemID="{DA78792C-2D2C-4969-88CE-2A2D71558DF2}"/>
</file>

<file path=customXml/itemProps3.xml><?xml version="1.0" encoding="utf-8"?>
<ds:datastoreItem xmlns:ds="http://schemas.openxmlformats.org/officeDocument/2006/customXml" ds:itemID="{2BFA8DB3-8442-4533-8E03-4C50C2709086}"/>
</file>

<file path=docProps/app.xml><?xml version="1.0" encoding="utf-8"?>
<Properties xmlns="http://schemas.openxmlformats.org/officeDocument/2006/extended-properties" xmlns:vt="http://schemas.openxmlformats.org/officeDocument/2006/docPropsVTypes">
  <Template>FETP_Presentation_Template</Template>
  <TotalTime>17732</TotalTime>
  <Words>895</Words>
  <Application>Microsoft Office PowerPoint</Application>
  <PresentationFormat>On-screen Show (4:3)</PresentationFormat>
  <Paragraphs>135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ArnoPro-LightDisplay</vt:lpstr>
      <vt:lpstr>ArnoPro-LightItalicDisplay</vt:lpstr>
      <vt:lpstr>Calibri</vt:lpstr>
      <vt:lpstr>Tahoma</vt:lpstr>
      <vt:lpstr>Wingdings</vt:lpstr>
      <vt:lpstr>FETP_Presentation_Template</vt:lpstr>
      <vt:lpstr>Tax Compliance</vt:lpstr>
      <vt:lpstr>Tax Noncompliance</vt:lpstr>
      <vt:lpstr>Determinants of Tax Noncompliance</vt:lpstr>
      <vt:lpstr>Complexity of Tax Policy</vt:lpstr>
      <vt:lpstr>Tax Administration</vt:lpstr>
      <vt:lpstr>Compliance Cost</vt:lpstr>
      <vt:lpstr>Compliance Cost</vt:lpstr>
      <vt:lpstr>Accountability in Public Expenditures</vt:lpstr>
      <vt:lpstr>Appeal and Review System</vt:lpstr>
      <vt:lpstr>Corruption</vt:lpstr>
      <vt:lpstr>Higher Corruption Associated with Greater Revenue and Tax Loss</vt:lpstr>
      <vt:lpstr>Shadow Economy</vt:lpstr>
      <vt:lpstr>Accounting and Auditing Systems</vt:lpstr>
      <vt:lpstr>Transfer Pricing</vt:lpstr>
      <vt:lpstr>Tax Havens</vt:lpstr>
      <vt:lpstr>Jade Taxation in Myanmar</vt:lpstr>
      <vt:lpstr>Increase Tax Compliance and Tax Revenue Collection from Jade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Restructuring the Vietnamese Economy: Institutional Reform and International Integration</dc:title>
  <dc:creator>xthanh</dc:creator>
  <cp:lastModifiedBy>Xuan Thanh Nguyen</cp:lastModifiedBy>
  <cp:revision>949</cp:revision>
  <dcterms:created xsi:type="dcterms:W3CDTF">2014-01-06T01:29:46Z</dcterms:created>
  <dcterms:modified xsi:type="dcterms:W3CDTF">2018-05-14T14:14:21Z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0x010100239B32823B290C4C9456EDEAFAB17A42</vt:lpwstr>
  </property>
</Properties>
</file>