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335" r:id="rId2"/>
    <p:sldId id="336" r:id="rId3"/>
    <p:sldId id="369" r:id="rId4"/>
    <p:sldId id="368" r:id="rId5"/>
    <p:sldId id="370" r:id="rId6"/>
    <p:sldId id="372" r:id="rId7"/>
    <p:sldId id="371" r:id="rId8"/>
    <p:sldId id="379" r:id="rId9"/>
    <p:sldId id="373" r:id="rId10"/>
    <p:sldId id="374" r:id="rId11"/>
    <p:sldId id="380" r:id="rId12"/>
    <p:sldId id="381" r:id="rId13"/>
    <p:sldId id="361" r:id="rId14"/>
    <p:sldId id="377" r:id="rId15"/>
    <p:sldId id="378" r:id="rId16"/>
    <p:sldId id="337" r:id="rId1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C78"/>
    <a:srgbClr val="005F9C"/>
    <a:srgbClr val="007472"/>
    <a:srgbClr val="005740"/>
    <a:srgbClr val="A4BCC4"/>
    <a:srgbClr val="004057"/>
    <a:srgbClr val="01FFF3"/>
    <a:srgbClr val="00D6CC"/>
    <a:srgbClr val="F0A121"/>
    <a:srgbClr val="FFC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3" autoAdjust="0"/>
    <p:restoredTop sz="94712"/>
  </p:normalViewPr>
  <p:slideViewPr>
    <p:cSldViewPr snapToGrid="0" snapToObjects="1">
      <p:cViewPr varScale="1">
        <p:scale>
          <a:sx n="67" d="100"/>
          <a:sy n="67" d="100"/>
        </p:scale>
        <p:origin x="13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6" d="100"/>
          <a:sy n="86" d="100"/>
        </p:scale>
        <p:origin x="29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F5EEE3D-A6C1-408B-9C76-DAC3038F1FD1}" type="datetimeFigureOut">
              <a:rPr lang="en-US" smtClean="0"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7C0C7B3-49E4-44CC-9C35-2B0B22F0D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50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EF8CFFD-45F0-544F-89FA-DF4A5F965CBF}" type="datetimeFigureOut">
              <a:rPr lang="en-US" smtClean="0"/>
              <a:t>5/17/2018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31FDBFBC-E010-C74F-B732-A8019F1619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8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646EE-8984-4D32-8579-8152A4863A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9228C-41ED-435C-B75C-E6439AE970D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6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B0FB5-2053-4CE9-9224-0DCAC5E6143D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Usually mixed results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27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D6F95-22B0-4AE2-8575-555AE79C712C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0243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76602-3BA1-441D-8CDA-A6789EEE5A09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282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4067" y="2107686"/>
            <a:ext cx="9139939" cy="4750314"/>
            <a:chOff x="5415" y="2107686"/>
            <a:chExt cx="12186585" cy="4750314"/>
          </a:xfrm>
        </p:grpSpPr>
        <p:sp>
          <p:nvSpPr>
            <p:cNvPr id="8" name="Rectangle 7"/>
            <p:cNvSpPr/>
            <p:nvPr userDrawn="1"/>
          </p:nvSpPr>
          <p:spPr>
            <a:xfrm>
              <a:off x="5415" y="2136914"/>
              <a:ext cx="12186585" cy="4721086"/>
            </a:xfrm>
            <a:prstGeom prst="rect">
              <a:avLst/>
            </a:prstGeom>
            <a:solidFill>
              <a:srgbClr val="00405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n>
                  <a:noFill/>
                </a:ln>
              </a:endParaRPr>
            </a:p>
          </p:txBody>
        </p:sp>
        <p:sp>
          <p:nvSpPr>
            <p:cNvPr id="20" name="Triangle 19"/>
            <p:cNvSpPr/>
            <p:nvPr userDrawn="1"/>
          </p:nvSpPr>
          <p:spPr>
            <a:xfrm rot="10800000">
              <a:off x="643467" y="2107686"/>
              <a:ext cx="1286936" cy="44870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04" y="547768"/>
            <a:ext cx="2217925" cy="98320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" y="5923722"/>
            <a:ext cx="1080881" cy="0"/>
          </a:xfrm>
          <a:prstGeom prst="line">
            <a:avLst/>
          </a:prstGeom>
          <a:ln w="101600">
            <a:solidFill>
              <a:srgbClr val="12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77303" y="6205330"/>
            <a:ext cx="1711187" cy="0"/>
          </a:xfrm>
          <a:prstGeom prst="line">
            <a:avLst/>
          </a:prstGeom>
          <a:ln w="101600">
            <a:solidFill>
              <a:srgbClr val="12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7655725" y="2653212"/>
            <a:ext cx="747091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028837" y="2934825"/>
            <a:ext cx="1110698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2813135" y="457369"/>
            <a:ext cx="6330865" cy="10835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7000"/>
              </a:lnSpc>
              <a:spcBef>
                <a:spcPts val="1000"/>
              </a:spcBef>
              <a:spcAft>
                <a:spcPts val="600"/>
              </a:spcAft>
              <a:buFont typeface="Arial"/>
              <a:buNone/>
              <a:defRPr sz="6000" b="1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66725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79F"/>
              </a:buClr>
              <a:buFont typeface=".HelveticaNeueDeskInterface-Regular" charset="0"/>
              <a:buChar char="»"/>
              <a:tabLst/>
              <a:defRPr sz="1800" kern="120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2pPr>
            <a:lvl3pPr marL="801688" indent="-1603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tabLst/>
              <a:defRPr sz="1600" kern="120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173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tabLst/>
              <a:defRPr sz="1400" kern="120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4pPr>
            <a:lvl5pPr marL="1557338" indent="-1698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.HelveticaNeueDeskInterface-Regular" charset="0"/>
              <a:buChar char="-"/>
              <a:tabLst/>
              <a:defRPr sz="1400" kern="1200" baseline="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2100" b="1" kern="1200" dirty="0">
                <a:solidFill>
                  <a:srgbClr val="125C78"/>
                </a:solidFill>
                <a:latin typeface="Book Antiqua" panose="02040602050305030304" pitchFamily="18" charset="0"/>
                <a:ea typeface="+mn-ea"/>
                <a:cs typeface="Arial" charset="0"/>
              </a:rPr>
              <a:t>FULBRIGHT SCHOOL OF</a:t>
            </a:r>
            <a:br>
              <a:rPr lang="en-US" sz="2100" b="1" kern="1200" dirty="0">
                <a:solidFill>
                  <a:srgbClr val="125C78"/>
                </a:solidFill>
                <a:latin typeface="Book Antiqua" panose="02040602050305030304" pitchFamily="18" charset="0"/>
                <a:ea typeface="+mn-ea"/>
                <a:cs typeface="Arial" charset="0"/>
              </a:rPr>
            </a:br>
            <a:r>
              <a:rPr lang="en-US" sz="2100" b="1" kern="1200" dirty="0">
                <a:solidFill>
                  <a:srgbClr val="125C78"/>
                </a:solidFill>
                <a:latin typeface="Book Antiqua" panose="02040602050305030304" pitchFamily="18" charset="0"/>
                <a:ea typeface="+mn-ea"/>
                <a:cs typeface="Arial" charset="0"/>
              </a:rPr>
              <a:t>PUBLIC POLICY AND MANAGEMENT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3088375"/>
            <a:ext cx="7772400" cy="1409484"/>
          </a:xfrm>
        </p:spPr>
        <p:txBody>
          <a:bodyPr anchor="ctr">
            <a:normAutofit/>
          </a:bodyPr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143000" y="4631775"/>
            <a:ext cx="6858000" cy="51386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98764" y="2758935"/>
            <a:ext cx="1028700" cy="1371600"/>
          </a:xfrm>
        </p:spPr>
        <p:txBody>
          <a:bodyPr tIns="274320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527578" y="2759075"/>
            <a:ext cx="1510903" cy="1371460"/>
          </a:xfrm>
          <a:solidFill>
            <a:schemeClr val="bg1">
              <a:lumMod val="95000"/>
            </a:schemeClr>
          </a:solidFill>
        </p:spPr>
        <p:txBody>
          <a:bodyPr lIns="164592" tIns="164592" rIns="164592" bIns="164592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200" b="1">
                <a:solidFill>
                  <a:schemeClr val="tx2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239580" y="2758935"/>
            <a:ext cx="1028700" cy="1371600"/>
          </a:xfrm>
        </p:spPr>
        <p:txBody>
          <a:bodyPr tIns="274320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268390" y="2759075"/>
            <a:ext cx="1506142" cy="1371460"/>
          </a:xfrm>
          <a:solidFill>
            <a:schemeClr val="bg1">
              <a:lumMod val="95000"/>
            </a:schemeClr>
          </a:solidFill>
        </p:spPr>
        <p:txBody>
          <a:bodyPr lIns="164592" tIns="164592" rIns="164592" bIns="164592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200" b="1">
                <a:solidFill>
                  <a:schemeClr val="tx2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975636" y="2758935"/>
            <a:ext cx="1028700" cy="1371600"/>
          </a:xfrm>
        </p:spPr>
        <p:txBody>
          <a:bodyPr tIns="274320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004446" y="2759075"/>
            <a:ext cx="1510904" cy="1371460"/>
          </a:xfrm>
          <a:solidFill>
            <a:schemeClr val="bg1">
              <a:lumMod val="95000"/>
            </a:schemeClr>
          </a:solidFill>
        </p:spPr>
        <p:txBody>
          <a:bodyPr lIns="164592" tIns="164592" rIns="164592" bIns="164592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200" b="1">
                <a:solidFill>
                  <a:schemeClr val="tx2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498764" y="4409935"/>
            <a:ext cx="1028700" cy="1371600"/>
          </a:xfrm>
        </p:spPr>
        <p:txBody>
          <a:bodyPr tIns="274320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1527578" y="4410075"/>
            <a:ext cx="1510903" cy="1371460"/>
          </a:xfrm>
          <a:solidFill>
            <a:schemeClr val="bg1">
              <a:lumMod val="95000"/>
            </a:schemeClr>
          </a:solidFill>
        </p:spPr>
        <p:txBody>
          <a:bodyPr lIns="164592" tIns="164592" rIns="164592" bIns="164592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200" b="1">
                <a:solidFill>
                  <a:schemeClr val="tx2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3239580" y="4409935"/>
            <a:ext cx="1028700" cy="1371600"/>
          </a:xfrm>
        </p:spPr>
        <p:txBody>
          <a:bodyPr tIns="274320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4268390" y="4410075"/>
            <a:ext cx="1506142" cy="1371460"/>
          </a:xfrm>
          <a:solidFill>
            <a:schemeClr val="bg1">
              <a:lumMod val="95000"/>
            </a:schemeClr>
          </a:solidFill>
        </p:spPr>
        <p:txBody>
          <a:bodyPr lIns="164592" tIns="164592" rIns="164592" bIns="164592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200" b="1">
                <a:solidFill>
                  <a:schemeClr val="tx2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5975636" y="4409935"/>
            <a:ext cx="1028700" cy="1371600"/>
          </a:xfrm>
        </p:spPr>
        <p:txBody>
          <a:bodyPr tIns="274320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7004446" y="4410075"/>
            <a:ext cx="1510904" cy="1371460"/>
          </a:xfrm>
          <a:solidFill>
            <a:schemeClr val="bg1">
              <a:lumMod val="95000"/>
            </a:schemeClr>
          </a:solidFill>
        </p:spPr>
        <p:txBody>
          <a:bodyPr lIns="164592" tIns="164592" rIns="164592" bIns="164592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200" b="1">
                <a:solidFill>
                  <a:schemeClr val="tx2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5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noFill/>
        </p:spPr>
        <p:txBody>
          <a:bodyPr tIns="274320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52418" y="3796749"/>
            <a:ext cx="4969669" cy="2708324"/>
          </a:xfrm>
          <a:solidFill>
            <a:srgbClr val="004057">
              <a:alpha val="80000"/>
            </a:srgbClr>
          </a:solidFill>
        </p:spPr>
        <p:txBody>
          <a:bodyPr lIns="1188720" tIns="548640" rIns="457200" bIns="457200">
            <a:noAutofit/>
          </a:bodyPr>
          <a:lstStyle>
            <a:lvl1pPr>
              <a:lnSpc>
                <a:spcPct val="100000"/>
              </a:lnSpc>
              <a:defRPr sz="2700" b="1"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noFill/>
        </p:spPr>
        <p:txBody>
          <a:bodyPr tIns="2743200"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96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00600" cy="6861175"/>
          </a:xfrm>
        </p:spPr>
        <p:txBody>
          <a:bodyPr lIns="0" tIns="2834640" rIns="0" bIns="0">
            <a:normAutofit/>
          </a:bodyPr>
          <a:lstStyle>
            <a:lvl1pPr marL="0" indent="0" algn="ctr">
              <a:buFontTx/>
              <a:buNone/>
              <a:defRPr sz="150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897" y="4249179"/>
            <a:ext cx="3030413" cy="172131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65"/>
              </a:lnSpc>
              <a:buNone/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Profile Description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0896" y="887506"/>
            <a:ext cx="3030413" cy="108921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400" b="1">
                <a:solidFill>
                  <a:srgbClr val="00A79F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00677" y="2164696"/>
            <a:ext cx="3030141" cy="914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400680" y="3638804"/>
            <a:ext cx="747091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19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Profil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4866" y="1353085"/>
            <a:ext cx="1251852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24866" y="5526155"/>
            <a:ext cx="1534240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422563" y="5526155"/>
            <a:ext cx="371069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724867" y="1687609"/>
            <a:ext cx="3359678" cy="3482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1254562" y="2353246"/>
            <a:ext cx="2300288" cy="211118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 baseline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897" y="3859224"/>
            <a:ext cx="3030413" cy="205749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65"/>
              </a:lnSpc>
              <a:buNone/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Profile Description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0896" y="887506"/>
            <a:ext cx="3030413" cy="108921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400" b="1">
                <a:solidFill>
                  <a:srgbClr val="00A79F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00677" y="2164696"/>
            <a:ext cx="3030141" cy="914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721424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Profil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4866" y="1353085"/>
            <a:ext cx="1251852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24866" y="5526155"/>
            <a:ext cx="1534240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422563" y="5526155"/>
            <a:ext cx="371069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724867" y="1687609"/>
            <a:ext cx="3359678" cy="3482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1254562" y="2353246"/>
            <a:ext cx="2300288" cy="211118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 baseline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897" y="3859224"/>
            <a:ext cx="3030413" cy="205749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65"/>
              </a:lnSpc>
              <a:buNone/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Profile Description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0896" y="887506"/>
            <a:ext cx="3030413" cy="108921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400" b="1">
                <a:solidFill>
                  <a:srgbClr val="00A79F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00677" y="2164696"/>
            <a:ext cx="3030141" cy="914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239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Profil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4866" y="1353085"/>
            <a:ext cx="1251852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24866" y="5526155"/>
            <a:ext cx="1534240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422563" y="5526155"/>
            <a:ext cx="371069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724867" y="1687609"/>
            <a:ext cx="3359678" cy="3482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1254562" y="2353246"/>
            <a:ext cx="2300288" cy="211118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 baseline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897" y="3859224"/>
            <a:ext cx="3030413" cy="205749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65"/>
              </a:lnSpc>
              <a:buNone/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Profile Description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0896" y="887506"/>
            <a:ext cx="3030413" cy="108921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400" b="1">
                <a:solidFill>
                  <a:srgbClr val="00A79F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00677" y="2164696"/>
            <a:ext cx="3030141" cy="914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11420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Profil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4866" y="1353085"/>
            <a:ext cx="1251852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24866" y="5526155"/>
            <a:ext cx="1534240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422563" y="5526155"/>
            <a:ext cx="371069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724867" y="1687609"/>
            <a:ext cx="3359678" cy="3482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1254562" y="2353246"/>
            <a:ext cx="2300288" cy="211118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 baseline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897" y="3859224"/>
            <a:ext cx="3030413" cy="205749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65"/>
              </a:lnSpc>
              <a:buNone/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Profile Description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0896" y="887506"/>
            <a:ext cx="3030413" cy="108921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400" b="1">
                <a:solidFill>
                  <a:srgbClr val="00A79F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00677" y="2164696"/>
            <a:ext cx="3030141" cy="914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792634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Profil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rgbClr val="A80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4866" y="1353085"/>
            <a:ext cx="1251852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24866" y="5526155"/>
            <a:ext cx="1534240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422563" y="5526155"/>
            <a:ext cx="371069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724867" y="1687609"/>
            <a:ext cx="3359678" cy="3482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1254562" y="2353246"/>
            <a:ext cx="2300288" cy="211118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 baseline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897" y="3859224"/>
            <a:ext cx="3030413" cy="205749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65"/>
              </a:lnSpc>
              <a:buNone/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Profile Description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0896" y="887506"/>
            <a:ext cx="3030413" cy="108921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400" b="1">
                <a:solidFill>
                  <a:srgbClr val="00A79F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00677" y="2164696"/>
            <a:ext cx="3030141" cy="914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70818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Profil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24866" y="1353085"/>
            <a:ext cx="1251852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724866" y="5526155"/>
            <a:ext cx="1534240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422563" y="5526155"/>
            <a:ext cx="371069" cy="0"/>
          </a:xfrm>
          <a:prstGeom prst="line">
            <a:avLst/>
          </a:prstGeom>
          <a:ln w="101600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724867" y="1687609"/>
            <a:ext cx="3359678" cy="3482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1254562" y="2353246"/>
            <a:ext cx="2300288" cy="211118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 baseline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5400897" y="3859224"/>
            <a:ext cx="3030413" cy="205749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65"/>
              </a:lnSpc>
              <a:buNone/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Profile Description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00896" y="887506"/>
            <a:ext cx="3030413" cy="108921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400" b="1">
                <a:solidFill>
                  <a:srgbClr val="00A79F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400677" y="2164696"/>
            <a:ext cx="3030141" cy="914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243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86249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1376"/>
            <a:ext cx="7886700" cy="4625588"/>
          </a:xfrm>
        </p:spPr>
        <p:txBody>
          <a:bodyPr/>
          <a:lstStyle>
            <a:lvl1pPr marL="228600" indent="-228600">
              <a:buSzPct val="80000"/>
              <a:buFont typeface="Wingdings" panose="05000000000000000000" pitchFamily="2" charset="2"/>
              <a:buChar char="v"/>
              <a:defRPr/>
            </a:lvl1pPr>
            <a:lvl2pPr marL="685800" indent="-228600">
              <a:buSzPct val="80000"/>
              <a:buFont typeface="Wingdings" panose="05000000000000000000" pitchFamily="2" charset="2"/>
              <a:buChar char="v"/>
              <a:defRPr/>
            </a:lvl2pPr>
            <a:lvl3pPr marL="1143000" indent="-228600">
              <a:buSzPct val="80000"/>
              <a:buFont typeface="Wingdings" panose="05000000000000000000" pitchFamily="2" charset="2"/>
              <a:buChar char="v"/>
              <a:defRPr/>
            </a:lvl3pPr>
            <a:lvl4pPr marL="1600200" indent="-228600">
              <a:buSzPct val="80000"/>
              <a:buFont typeface="Wingdings" panose="05000000000000000000" pitchFamily="2" charset="2"/>
              <a:buChar char="v"/>
              <a:defRPr/>
            </a:lvl4pPr>
            <a:lvl5pPr marL="2057400" indent="-228600">
              <a:buSzPct val="80000"/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8159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49" y="6488159"/>
            <a:ext cx="3948499" cy="365125"/>
          </a:xfr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083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Char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19331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9325" y="1622027"/>
            <a:ext cx="1251852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9325" y="5293073"/>
            <a:ext cx="1534240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422563" y="5293073"/>
            <a:ext cx="371069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190570" y="770976"/>
            <a:ext cx="3550025" cy="50740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5590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Chart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19331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9325" y="1622027"/>
            <a:ext cx="1251852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9325" y="5293073"/>
            <a:ext cx="1534240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422563" y="5293073"/>
            <a:ext cx="371069" cy="0"/>
          </a:xfrm>
          <a:prstGeom prst="line">
            <a:avLst/>
          </a:prstGeom>
          <a:ln w="1016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190570" y="770976"/>
            <a:ext cx="3550025" cy="50740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664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Chart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19331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9325" y="1622027"/>
            <a:ext cx="1251852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9325" y="5293073"/>
            <a:ext cx="1534240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422563" y="5293073"/>
            <a:ext cx="371069" cy="0"/>
          </a:xfrm>
          <a:prstGeom prst="line">
            <a:avLst/>
          </a:prstGeom>
          <a:ln w="1016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190570" y="770976"/>
            <a:ext cx="3550025" cy="50740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3025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Char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19331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9325" y="1622027"/>
            <a:ext cx="1251852" cy="0"/>
          </a:xfrm>
          <a:prstGeom prst="line">
            <a:avLst/>
          </a:prstGeom>
          <a:ln w="101600">
            <a:solidFill>
              <a:srgbClr val="45BB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9325" y="5293073"/>
            <a:ext cx="1534240" cy="0"/>
          </a:xfrm>
          <a:prstGeom prst="line">
            <a:avLst/>
          </a:prstGeom>
          <a:ln w="101600">
            <a:solidFill>
              <a:srgbClr val="45BB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422563" y="5293073"/>
            <a:ext cx="371069" cy="0"/>
          </a:xfrm>
          <a:prstGeom prst="line">
            <a:avLst/>
          </a:prstGeom>
          <a:ln w="101600">
            <a:solidFill>
              <a:srgbClr val="45BB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190570" y="770976"/>
            <a:ext cx="3550025" cy="50740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7577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Char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19331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9325" y="1622027"/>
            <a:ext cx="125185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9325" y="5293073"/>
            <a:ext cx="1534240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422563" y="5293073"/>
            <a:ext cx="371069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190570" y="770976"/>
            <a:ext cx="3550025" cy="50740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9627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Chart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48006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719331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19325" y="1622027"/>
            <a:ext cx="1251852" cy="0"/>
          </a:xfrm>
          <a:prstGeom prst="line">
            <a:avLst/>
          </a:prstGeom>
          <a:ln w="101600">
            <a:solidFill>
              <a:srgbClr val="F0A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9325" y="5293073"/>
            <a:ext cx="1534240" cy="0"/>
          </a:xfrm>
          <a:prstGeom prst="line">
            <a:avLst/>
          </a:prstGeom>
          <a:ln w="101600">
            <a:solidFill>
              <a:srgbClr val="F0A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422563" y="5293073"/>
            <a:ext cx="371069" cy="0"/>
          </a:xfrm>
          <a:prstGeom prst="line">
            <a:avLst/>
          </a:prstGeom>
          <a:ln w="101600">
            <a:solidFill>
              <a:srgbClr val="F0A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190570" y="770976"/>
            <a:ext cx="3550025" cy="50740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9109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to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04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17" y="1237130"/>
            <a:ext cx="1668347" cy="301234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33250" y="5615803"/>
            <a:ext cx="747091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906366" y="5897416"/>
            <a:ext cx="1251893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906366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736" y="0"/>
            <a:ext cx="969264" cy="31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75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0296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ll to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5143501" cy="6858000"/>
          </a:xfrm>
          <a:prstGeom prst="rect">
            <a:avLst/>
          </a:prstGeom>
          <a:solidFill>
            <a:srgbClr val="004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12" y="1237130"/>
            <a:ext cx="1668347" cy="301234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33245" y="5615803"/>
            <a:ext cx="747091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906361" y="5897416"/>
            <a:ext cx="1251893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906361" y="2009276"/>
            <a:ext cx="3591023" cy="2840516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9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736" y="0"/>
            <a:ext cx="969264" cy="313944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764661" y="2517505"/>
            <a:ext cx="1023892" cy="428447"/>
          </a:xfrm>
          <a:solidFill>
            <a:srgbClr val="125C78"/>
          </a:solidFill>
          <a:ln>
            <a:noFill/>
          </a:ln>
        </p:spPr>
        <p:txBody>
          <a:bodyPr lIns="137160" tIns="137160" rIns="137160" bIns="109728" anchor="ctr" anchorCtr="0">
            <a:noAutofit/>
          </a:bodyPr>
          <a:lstStyle>
            <a:lvl1pPr marL="0" indent="0">
              <a:buNone/>
              <a:defRPr sz="1350" b="0" baseline="0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LOREM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5855505" y="3240019"/>
            <a:ext cx="2656285" cy="34813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b="1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5855504" y="3731435"/>
            <a:ext cx="2656285" cy="173202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None/>
              <a:defRPr sz="1350" baseline="0">
                <a:solidFill>
                  <a:srgbClr val="125C78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33593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6977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56951"/>
            <a:ext cx="3886200" cy="46200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56951"/>
            <a:ext cx="3886200" cy="46200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496397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49" y="6496397"/>
            <a:ext cx="4014401" cy="365125"/>
          </a:xfr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532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496397"/>
            <a:ext cx="2057400" cy="365125"/>
          </a:xfr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496397"/>
            <a:ext cx="4302726" cy="365125"/>
          </a:xfr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211016" y="0"/>
            <a:ext cx="608666" cy="1094717"/>
            <a:chOff x="295655" y="0"/>
            <a:chExt cx="811555" cy="1459622"/>
          </a:xfrm>
        </p:grpSpPr>
        <p:sp>
          <p:nvSpPr>
            <p:cNvPr id="8" name="Freeform 7"/>
            <p:cNvSpPr/>
            <p:nvPr/>
          </p:nvSpPr>
          <p:spPr>
            <a:xfrm rot="10800000">
              <a:off x="295655" y="0"/>
              <a:ext cx="811555" cy="1459622"/>
            </a:xfrm>
            <a:custGeom>
              <a:avLst/>
              <a:gdLst>
                <a:gd name="connsiteX0" fmla="*/ 811554 w 811555"/>
                <a:gd name="connsiteY0" fmla="*/ 1459622 h 1459622"/>
                <a:gd name="connsiteX1" fmla="*/ 0 w 811555"/>
                <a:gd name="connsiteY1" fmla="*/ 1459622 h 1459622"/>
                <a:gd name="connsiteX2" fmla="*/ 0 w 811555"/>
                <a:gd name="connsiteY2" fmla="*/ 282958 h 1459622"/>
                <a:gd name="connsiteX3" fmla="*/ 1 w 811555"/>
                <a:gd name="connsiteY3" fmla="*/ 282958 h 1459622"/>
                <a:gd name="connsiteX4" fmla="*/ 405778 w 811555"/>
                <a:gd name="connsiteY4" fmla="*/ 0 h 1459622"/>
                <a:gd name="connsiteX5" fmla="*/ 811555 w 811555"/>
                <a:gd name="connsiteY5" fmla="*/ 282958 h 1459622"/>
                <a:gd name="connsiteX6" fmla="*/ 811554 w 811555"/>
                <a:gd name="connsiteY6" fmla="*/ 282958 h 145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1555" h="1459622">
                  <a:moveTo>
                    <a:pt x="811554" y="1459622"/>
                  </a:moveTo>
                  <a:lnTo>
                    <a:pt x="0" y="1459622"/>
                  </a:lnTo>
                  <a:lnTo>
                    <a:pt x="0" y="282958"/>
                  </a:lnTo>
                  <a:lnTo>
                    <a:pt x="1" y="282958"/>
                  </a:lnTo>
                  <a:lnTo>
                    <a:pt x="405778" y="0"/>
                  </a:lnTo>
                  <a:lnTo>
                    <a:pt x="811555" y="282958"/>
                  </a:lnTo>
                  <a:lnTo>
                    <a:pt x="811554" y="282958"/>
                  </a:lnTo>
                  <a:close/>
                </a:path>
              </a:pathLst>
            </a:custGeom>
            <a:solidFill>
              <a:srgbClr val="00A7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343" y="656352"/>
              <a:ext cx="453008" cy="6134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67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gled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/>
          <p:cNvSpPr/>
          <p:nvPr userDrawn="1"/>
        </p:nvSpPr>
        <p:spPr>
          <a:xfrm>
            <a:off x="-2" y="457200"/>
            <a:ext cx="193020" cy="2093976"/>
          </a:xfrm>
          <a:custGeom>
            <a:avLst/>
            <a:gdLst>
              <a:gd name="connsiteX0" fmla="*/ 0 w 257360"/>
              <a:gd name="connsiteY0" fmla="*/ 0 h 2093976"/>
              <a:gd name="connsiteX1" fmla="*/ 257360 w 257360"/>
              <a:gd name="connsiteY1" fmla="*/ 0 h 2093976"/>
              <a:gd name="connsiteX2" fmla="*/ 257360 w 257360"/>
              <a:gd name="connsiteY2" fmla="*/ 1841740 h 2093976"/>
              <a:gd name="connsiteX3" fmla="*/ 2 w 257360"/>
              <a:gd name="connsiteY3" fmla="*/ 2023871 h 2093976"/>
              <a:gd name="connsiteX4" fmla="*/ 2 w 257360"/>
              <a:gd name="connsiteY4" fmla="*/ 2093976 h 2093976"/>
              <a:gd name="connsiteX5" fmla="*/ 0 w 257360"/>
              <a:gd name="connsiteY5" fmla="*/ 2093976 h 209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360" h="2093976">
                <a:moveTo>
                  <a:pt x="0" y="0"/>
                </a:moveTo>
                <a:lnTo>
                  <a:pt x="257360" y="0"/>
                </a:lnTo>
                <a:lnTo>
                  <a:pt x="257360" y="1841740"/>
                </a:lnTo>
                <a:lnTo>
                  <a:pt x="2" y="2023871"/>
                </a:lnTo>
                <a:lnTo>
                  <a:pt x="2" y="2093976"/>
                </a:lnTo>
                <a:lnTo>
                  <a:pt x="0" y="2093976"/>
                </a:lnTo>
                <a:close/>
              </a:path>
            </a:pathLst>
          </a:custGeom>
          <a:solidFill>
            <a:srgbClr val="00A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8" name="Freeform 37"/>
          <p:cNvSpPr/>
          <p:nvPr userDrawn="1"/>
        </p:nvSpPr>
        <p:spPr>
          <a:xfrm>
            <a:off x="-2" y="2551176"/>
            <a:ext cx="193020" cy="584930"/>
          </a:xfrm>
          <a:custGeom>
            <a:avLst/>
            <a:gdLst>
              <a:gd name="connsiteX0" fmla="*/ 0 w 257360"/>
              <a:gd name="connsiteY0" fmla="*/ 0 h 584930"/>
              <a:gd name="connsiteX1" fmla="*/ 2 w 257360"/>
              <a:gd name="connsiteY1" fmla="*/ 0 h 584930"/>
              <a:gd name="connsiteX2" fmla="*/ 2 w 257360"/>
              <a:gd name="connsiteY2" fmla="*/ 231213 h 584930"/>
              <a:gd name="connsiteX3" fmla="*/ 256946 w 257360"/>
              <a:gd name="connsiteY3" fmla="*/ 62998 h 584930"/>
              <a:gd name="connsiteX4" fmla="*/ 256945 w 257360"/>
              <a:gd name="connsiteY4" fmla="*/ 357034 h 584930"/>
              <a:gd name="connsiteX5" fmla="*/ 2 w 257360"/>
              <a:gd name="connsiteY5" fmla="*/ 538189 h 584930"/>
              <a:gd name="connsiteX6" fmla="*/ 2 w 257360"/>
              <a:gd name="connsiteY6" fmla="*/ 584930 h 584930"/>
              <a:gd name="connsiteX7" fmla="*/ 0 w 257360"/>
              <a:gd name="connsiteY7" fmla="*/ 584930 h 58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360" h="584930">
                <a:moveTo>
                  <a:pt x="0" y="0"/>
                </a:moveTo>
                <a:lnTo>
                  <a:pt x="2" y="0"/>
                </a:lnTo>
                <a:lnTo>
                  <a:pt x="2" y="231213"/>
                </a:lnTo>
                <a:lnTo>
                  <a:pt x="256946" y="62998"/>
                </a:lnTo>
                <a:cubicBezTo>
                  <a:pt x="258384" y="221395"/>
                  <a:pt x="255507" y="198637"/>
                  <a:pt x="256945" y="357034"/>
                </a:cubicBezTo>
                <a:lnTo>
                  <a:pt x="2" y="538189"/>
                </a:lnTo>
                <a:lnTo>
                  <a:pt x="2" y="584930"/>
                </a:lnTo>
                <a:lnTo>
                  <a:pt x="0" y="584930"/>
                </a:lnTo>
                <a:close/>
              </a:path>
            </a:pathLst>
          </a:custGeom>
          <a:solidFill>
            <a:srgbClr val="125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10"/>
          </p:nvPr>
        </p:nvSpPr>
        <p:spPr>
          <a:xfrm>
            <a:off x="0" y="457211"/>
            <a:ext cx="6000750" cy="4157663"/>
          </a:xfrm>
          <a:custGeom>
            <a:avLst/>
            <a:gdLst>
              <a:gd name="connsiteX0" fmla="*/ 257358 w 8001000"/>
              <a:gd name="connsiteY0" fmla="*/ 0 h 4157663"/>
              <a:gd name="connsiteX1" fmla="*/ 8001000 w 8001000"/>
              <a:gd name="connsiteY1" fmla="*/ 0 h 4157663"/>
              <a:gd name="connsiteX2" fmla="*/ 8001000 w 8001000"/>
              <a:gd name="connsiteY2" fmla="*/ 19946 h 4157663"/>
              <a:gd name="connsiteX3" fmla="*/ 7125533 w 8001000"/>
              <a:gd name="connsiteY3" fmla="*/ 1357925 h 4157663"/>
              <a:gd name="connsiteX4" fmla="*/ 6669585 w 8001000"/>
              <a:gd name="connsiteY4" fmla="*/ 1357925 h 4157663"/>
              <a:gd name="connsiteX5" fmla="*/ 6669585 w 8001000"/>
              <a:gd name="connsiteY5" fmla="*/ 1462770 h 4157663"/>
              <a:gd name="connsiteX6" fmla="*/ 7056931 w 8001000"/>
              <a:gd name="connsiteY6" fmla="*/ 1462770 h 4157663"/>
              <a:gd name="connsiteX7" fmla="*/ 6943746 w 8001000"/>
              <a:gd name="connsiteY7" fmla="*/ 1635751 h 4157663"/>
              <a:gd name="connsiteX8" fmla="*/ 6105293 w 8001000"/>
              <a:gd name="connsiteY8" fmla="*/ 1635751 h 4157663"/>
              <a:gd name="connsiteX9" fmla="*/ 6105293 w 8001000"/>
              <a:gd name="connsiteY9" fmla="*/ 1740596 h 4157663"/>
              <a:gd name="connsiteX10" fmla="*/ 6875144 w 8001000"/>
              <a:gd name="connsiteY10" fmla="*/ 1740596 h 4157663"/>
              <a:gd name="connsiteX11" fmla="*/ 5293606 w 8001000"/>
              <a:gd name="connsiteY11" fmla="*/ 4157663 h 4157663"/>
              <a:gd name="connsiteX12" fmla="*/ 0 w 8001000"/>
              <a:gd name="connsiteY12" fmla="*/ 4157663 h 4157663"/>
              <a:gd name="connsiteX13" fmla="*/ 0 w 8001000"/>
              <a:gd name="connsiteY13" fmla="*/ 2632165 h 4157663"/>
              <a:gd name="connsiteX14" fmla="*/ 256943 w 8001000"/>
              <a:gd name="connsiteY14" fmla="*/ 2451010 h 4157663"/>
              <a:gd name="connsiteX15" fmla="*/ 256944 w 8001000"/>
              <a:gd name="connsiteY15" fmla="*/ 2156974 h 4157663"/>
              <a:gd name="connsiteX16" fmla="*/ 0 w 8001000"/>
              <a:gd name="connsiteY16" fmla="*/ 2325189 h 4157663"/>
              <a:gd name="connsiteX17" fmla="*/ 0 w 8001000"/>
              <a:gd name="connsiteY17" fmla="*/ 2023871 h 4157663"/>
              <a:gd name="connsiteX18" fmla="*/ 257358 w 8001000"/>
              <a:gd name="connsiteY18" fmla="*/ 1841740 h 4157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01000" h="4157663">
                <a:moveTo>
                  <a:pt x="257358" y="0"/>
                </a:moveTo>
                <a:lnTo>
                  <a:pt x="8001000" y="0"/>
                </a:lnTo>
                <a:lnTo>
                  <a:pt x="8001000" y="19946"/>
                </a:lnTo>
                <a:lnTo>
                  <a:pt x="7125533" y="1357925"/>
                </a:lnTo>
                <a:lnTo>
                  <a:pt x="6669585" y="1357925"/>
                </a:lnTo>
                <a:lnTo>
                  <a:pt x="6669585" y="1462770"/>
                </a:lnTo>
                <a:lnTo>
                  <a:pt x="7056931" y="1462770"/>
                </a:lnTo>
                <a:lnTo>
                  <a:pt x="6943746" y="1635751"/>
                </a:lnTo>
                <a:lnTo>
                  <a:pt x="6105293" y="1635751"/>
                </a:lnTo>
                <a:lnTo>
                  <a:pt x="6105293" y="1740596"/>
                </a:lnTo>
                <a:lnTo>
                  <a:pt x="6875144" y="1740596"/>
                </a:lnTo>
                <a:lnTo>
                  <a:pt x="5293606" y="4157663"/>
                </a:lnTo>
                <a:lnTo>
                  <a:pt x="0" y="4157663"/>
                </a:lnTo>
                <a:lnTo>
                  <a:pt x="0" y="2632165"/>
                </a:lnTo>
                <a:lnTo>
                  <a:pt x="256943" y="2451010"/>
                </a:lnTo>
                <a:cubicBezTo>
                  <a:pt x="255505" y="2292613"/>
                  <a:pt x="258382" y="2315371"/>
                  <a:pt x="256944" y="2156974"/>
                </a:cubicBezTo>
                <a:lnTo>
                  <a:pt x="0" y="2325189"/>
                </a:lnTo>
                <a:lnTo>
                  <a:pt x="0" y="2023871"/>
                </a:lnTo>
                <a:lnTo>
                  <a:pt x="257358" y="1841740"/>
                </a:lnTo>
                <a:close/>
              </a:path>
            </a:pathLst>
          </a:custGeom>
        </p:spPr>
        <p:txBody>
          <a:bodyPr wrap="square" lIns="0" tIns="1371600" rIns="0" bIns="0">
            <a:noAutofit/>
          </a:bodyPr>
          <a:lstStyle>
            <a:lvl1pPr marL="0" indent="0" algn="ctr">
              <a:buFontTx/>
              <a:buNone/>
              <a:defRPr sz="150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4" name="Freeform 53"/>
          <p:cNvSpPr/>
          <p:nvPr userDrawn="1"/>
        </p:nvSpPr>
        <p:spPr>
          <a:xfrm>
            <a:off x="3019192" y="0"/>
            <a:ext cx="6124808" cy="6858000"/>
          </a:xfrm>
          <a:custGeom>
            <a:avLst/>
            <a:gdLst>
              <a:gd name="connsiteX0" fmla="*/ 4448483 w 8166410"/>
              <a:gd name="connsiteY0" fmla="*/ 0 h 6858000"/>
              <a:gd name="connsiteX1" fmla="*/ 8166410 w 8166410"/>
              <a:gd name="connsiteY1" fmla="*/ 0 h 6858000"/>
              <a:gd name="connsiteX2" fmla="*/ 8166410 w 8166410"/>
              <a:gd name="connsiteY2" fmla="*/ 6858000 h 6858000"/>
              <a:gd name="connsiteX3" fmla="*/ 0 w 8166410"/>
              <a:gd name="connsiteY3" fmla="*/ 6858000 h 6858000"/>
              <a:gd name="connsiteX4" fmla="*/ 0 w 8166410"/>
              <a:gd name="connsiteY4" fmla="*/ 6856684 h 6858000"/>
              <a:gd name="connsiteX5" fmla="*/ 3022596 w 8166410"/>
              <a:gd name="connsiteY5" fmla="*/ 2197796 h 6858000"/>
              <a:gd name="connsiteX6" fmla="*/ 3975410 w 8166410"/>
              <a:gd name="connsiteY6" fmla="*/ 2197796 h 6858000"/>
              <a:gd name="connsiteX7" fmla="*/ 3975410 w 8166410"/>
              <a:gd name="connsiteY7" fmla="*/ 2092951 h 6858000"/>
              <a:gd name="connsiteX8" fmla="*/ 3090618 w 8166410"/>
              <a:gd name="connsiteY8" fmla="*/ 2092951 h 6858000"/>
              <a:gd name="connsiteX9" fmla="*/ 3202844 w 8166410"/>
              <a:gd name="connsiteY9" fmla="*/ 1919970 h 6858000"/>
              <a:gd name="connsiteX10" fmla="*/ 5156510 w 8166410"/>
              <a:gd name="connsiteY10" fmla="*/ 1919970 h 6858000"/>
              <a:gd name="connsiteX11" fmla="*/ 5156510 w 8166410"/>
              <a:gd name="connsiteY11" fmla="*/ 1815125 h 6858000"/>
              <a:gd name="connsiteX12" fmla="*/ 3270865 w 8166410"/>
              <a:gd name="connsiteY12" fmla="*/ 18151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66410" h="6858000">
                <a:moveTo>
                  <a:pt x="4448483" y="0"/>
                </a:moveTo>
                <a:lnTo>
                  <a:pt x="8166410" y="0"/>
                </a:lnTo>
                <a:lnTo>
                  <a:pt x="8166410" y="6858000"/>
                </a:lnTo>
                <a:lnTo>
                  <a:pt x="0" y="6858000"/>
                </a:lnTo>
                <a:lnTo>
                  <a:pt x="0" y="6856684"/>
                </a:lnTo>
                <a:lnTo>
                  <a:pt x="3022596" y="2197796"/>
                </a:lnTo>
                <a:lnTo>
                  <a:pt x="3975410" y="2197796"/>
                </a:lnTo>
                <a:lnTo>
                  <a:pt x="3975410" y="2092951"/>
                </a:lnTo>
                <a:lnTo>
                  <a:pt x="3090618" y="2092951"/>
                </a:lnTo>
                <a:lnTo>
                  <a:pt x="3202844" y="1919970"/>
                </a:lnTo>
                <a:lnTo>
                  <a:pt x="5156510" y="1919970"/>
                </a:lnTo>
                <a:lnTo>
                  <a:pt x="5156510" y="1815125"/>
                </a:lnTo>
                <a:lnTo>
                  <a:pt x="3270865" y="1815125"/>
                </a:lnTo>
                <a:close/>
              </a:path>
            </a:pathLst>
          </a:custGeom>
          <a:solidFill>
            <a:srgbClr val="00A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6" y="5072074"/>
            <a:ext cx="2217925" cy="983204"/>
          </a:xfrm>
          <a:prstGeom prst="rect">
            <a:avLst/>
          </a:prstGeom>
        </p:spPr>
      </p:pic>
      <p:cxnSp>
        <p:nvCxnSpPr>
          <p:cNvPr id="46" name="Straight Connector 45"/>
          <p:cNvCxnSpPr/>
          <p:nvPr userDrawn="1"/>
        </p:nvCxnSpPr>
        <p:spPr>
          <a:xfrm>
            <a:off x="5117119" y="6081859"/>
            <a:ext cx="1632158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117117" y="2904576"/>
            <a:ext cx="3647742" cy="278255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buNone/>
              <a:defRPr sz="3200" b="1">
                <a:solidFill>
                  <a:schemeClr val="bg1"/>
                </a:solidFill>
                <a:latin typeface="Book Antiqua" panose="02040602050305030304" pitchFamily="18" charset="0"/>
                <a:ea typeface="Book Antiqua" panose="02040602050305030304" pitchFamily="18" charset="0"/>
                <a:cs typeface="Arial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4578970" y="2092962"/>
            <a:ext cx="1421780" cy="104845"/>
          </a:xfrm>
          <a:prstGeom prst="rect">
            <a:avLst/>
          </a:prstGeom>
          <a:solidFill>
            <a:srgbClr val="B0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9" name="Rectangle 58"/>
          <p:cNvSpPr/>
          <p:nvPr userDrawn="1"/>
        </p:nvSpPr>
        <p:spPr>
          <a:xfrm>
            <a:off x="5002189" y="1815126"/>
            <a:ext cx="1884386" cy="104845"/>
          </a:xfrm>
          <a:prstGeom prst="rect">
            <a:avLst/>
          </a:prstGeom>
          <a:solidFill>
            <a:srgbClr val="B0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53284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89699" y="389965"/>
            <a:ext cx="2025650" cy="118334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Short Title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070600" cy="6858000"/>
          </a:xfrm>
        </p:spPr>
        <p:txBody>
          <a:bodyPr tIns="2468880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489700" y="1954949"/>
            <a:ext cx="1421780" cy="104845"/>
          </a:xfrm>
          <a:prstGeom prst="rect">
            <a:avLst/>
          </a:prstGeom>
          <a:solidFill>
            <a:srgbClr val="B0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89699" y="2441435"/>
            <a:ext cx="2025650" cy="348871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Aft>
                <a:spcPts val="300"/>
              </a:spcAft>
              <a:defRPr/>
            </a:lvl2pPr>
            <a:lvl3pPr>
              <a:lnSpc>
                <a:spcPct val="100000"/>
              </a:lnSpc>
              <a:spcAft>
                <a:spcPts val="300"/>
              </a:spcAft>
              <a:defRPr/>
            </a:lvl3pPr>
            <a:lvl4pPr>
              <a:lnSpc>
                <a:spcPct val="100000"/>
              </a:lnSpc>
              <a:spcAft>
                <a:spcPts val="300"/>
              </a:spcAft>
              <a:defRPr/>
            </a:lvl4pPr>
            <a:lvl5pPr marL="1075054" indent="-82148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.HelveticaNeueDeskInterface-Regular" charset="0"/>
              <a:buChar char="-"/>
              <a:tabLst/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802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65" y="2441435"/>
            <a:ext cx="3781136" cy="353603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2441435"/>
            <a:ext cx="3778250" cy="353603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70" y="2441435"/>
            <a:ext cx="1853911" cy="353603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677026" y="2441435"/>
            <a:ext cx="1838324" cy="353603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/>
          </p:nvPr>
        </p:nvSpPr>
        <p:spPr>
          <a:xfrm>
            <a:off x="2560204" y="2441435"/>
            <a:ext cx="1853912" cy="353603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621650" y="2441435"/>
            <a:ext cx="1847851" cy="3536032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595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70" y="3225800"/>
            <a:ext cx="1853911" cy="275166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98766" y="2324111"/>
            <a:ext cx="1853912" cy="711199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rgbClr val="00A79F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 dirty="0"/>
              <a:t>Placeholder 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661443" y="3225800"/>
            <a:ext cx="1853911" cy="275166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6661438" y="2324111"/>
            <a:ext cx="1853912" cy="711199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rgbClr val="00A79F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 dirty="0"/>
              <a:t>Placeholder Title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6"/>
          </p:nvPr>
        </p:nvSpPr>
        <p:spPr>
          <a:xfrm>
            <a:off x="2552994" y="3225800"/>
            <a:ext cx="1853911" cy="275166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552989" y="2324111"/>
            <a:ext cx="1853912" cy="711199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rgbClr val="00A79F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 dirty="0"/>
              <a:t>Placeholder Title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07219" y="3225800"/>
            <a:ext cx="1853911" cy="2751666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4607215" y="2324111"/>
            <a:ext cx="1853912" cy="711199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rgbClr val="00A79F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 dirty="0"/>
              <a:t>Placeholder Title</a:t>
            </a:r>
          </a:p>
        </p:txBody>
      </p:sp>
    </p:spTree>
    <p:extLst>
      <p:ext uri="{BB962C8B-B14F-4D97-AF65-F5344CB8AC3E}">
        <p14:creationId xmlns:p14="http://schemas.microsoft.com/office/powerpoint/2010/main" val="203355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81314"/>
            <a:ext cx="9144000" cy="376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944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48714"/>
            <a:ext cx="7886700" cy="4628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963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496397"/>
            <a:ext cx="42203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Rectangle 5"/>
          <p:cNvSpPr/>
          <p:nvPr userDrawn="1"/>
        </p:nvSpPr>
        <p:spPr>
          <a:xfrm>
            <a:off x="8629104" y="6481314"/>
            <a:ext cx="514896" cy="376697"/>
          </a:xfrm>
          <a:custGeom>
            <a:avLst/>
            <a:gdLst>
              <a:gd name="connsiteX0" fmla="*/ 0 w 686528"/>
              <a:gd name="connsiteY0" fmla="*/ 0 h 376697"/>
              <a:gd name="connsiteX1" fmla="*/ 686528 w 686528"/>
              <a:gd name="connsiteY1" fmla="*/ 0 h 376697"/>
              <a:gd name="connsiteX2" fmla="*/ 686528 w 686528"/>
              <a:gd name="connsiteY2" fmla="*/ 376697 h 376697"/>
              <a:gd name="connsiteX3" fmla="*/ 0 w 686528"/>
              <a:gd name="connsiteY3" fmla="*/ 376697 h 376697"/>
              <a:gd name="connsiteX4" fmla="*/ 0 w 686528"/>
              <a:gd name="connsiteY4" fmla="*/ 0 h 376697"/>
              <a:gd name="connsiteX0" fmla="*/ 361506 w 686528"/>
              <a:gd name="connsiteY0" fmla="*/ 0 h 376697"/>
              <a:gd name="connsiteX1" fmla="*/ 686528 w 686528"/>
              <a:gd name="connsiteY1" fmla="*/ 0 h 376697"/>
              <a:gd name="connsiteX2" fmla="*/ 686528 w 686528"/>
              <a:gd name="connsiteY2" fmla="*/ 376697 h 376697"/>
              <a:gd name="connsiteX3" fmla="*/ 0 w 686528"/>
              <a:gd name="connsiteY3" fmla="*/ 376697 h 376697"/>
              <a:gd name="connsiteX4" fmla="*/ 361506 w 686528"/>
              <a:gd name="connsiteY4" fmla="*/ 0 h 376697"/>
              <a:gd name="connsiteX0" fmla="*/ 269357 w 686528"/>
              <a:gd name="connsiteY0" fmla="*/ 0 h 376697"/>
              <a:gd name="connsiteX1" fmla="*/ 686528 w 686528"/>
              <a:gd name="connsiteY1" fmla="*/ 0 h 376697"/>
              <a:gd name="connsiteX2" fmla="*/ 686528 w 686528"/>
              <a:gd name="connsiteY2" fmla="*/ 376697 h 376697"/>
              <a:gd name="connsiteX3" fmla="*/ 0 w 686528"/>
              <a:gd name="connsiteY3" fmla="*/ 376697 h 376697"/>
              <a:gd name="connsiteX4" fmla="*/ 269357 w 686528"/>
              <a:gd name="connsiteY4" fmla="*/ 0 h 376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28" h="376697">
                <a:moveTo>
                  <a:pt x="269357" y="0"/>
                </a:moveTo>
                <a:lnTo>
                  <a:pt x="686528" y="0"/>
                </a:lnTo>
                <a:lnTo>
                  <a:pt x="686528" y="376697"/>
                </a:lnTo>
                <a:lnTo>
                  <a:pt x="0" y="376697"/>
                </a:lnTo>
                <a:lnTo>
                  <a:pt x="269357" y="0"/>
                </a:lnTo>
                <a:close/>
              </a:path>
            </a:pathLst>
          </a:custGeom>
          <a:solidFill>
            <a:srgbClr val="00A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572081" y="6615685"/>
            <a:ext cx="10570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Arial" charset="0"/>
                <a:cs typeface="Arial" panose="020B0604020202020204" pitchFamily="34" charset="0"/>
              </a:rPr>
              <a:t>© Fulbright</a:t>
            </a:r>
            <a:r>
              <a:rPr lang="en-US" sz="600" baseline="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ea typeface="Arial" charset="0"/>
                <a:cs typeface="Arial" panose="020B0604020202020204" pitchFamily="34" charset="0"/>
              </a:rPr>
              <a:t> University Vietnam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Book Antiqua" panose="02040602050305030304" pitchFamily="18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802283" y="6600975"/>
            <a:ext cx="241583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0D664A44-5B36-904E-8B20-DB0564E57810}" type="slidenum">
              <a:rPr lang="en-US" sz="750" b="1" smtClean="0">
                <a:solidFill>
                  <a:schemeClr val="bg1"/>
                </a:solidFill>
                <a:latin typeface="Book Antiqua" panose="02040602050305030304" pitchFamily="18" charset="0"/>
                <a:ea typeface="Arial" charset="0"/>
                <a:cs typeface="Arial" panose="020B0604020202020204" pitchFamily="34" charset="0"/>
              </a:rPr>
              <a:pPr algn="r"/>
              <a:t>‹#›</a:t>
            </a:fld>
            <a:endParaRPr lang="en-US" sz="750" b="1" dirty="0">
              <a:solidFill>
                <a:schemeClr val="bg1"/>
              </a:solidFill>
              <a:latin typeface="Book Antiqua" panose="02040602050305030304" pitchFamily="18" charset="0"/>
              <a:ea typeface="Arial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8211016" y="0"/>
            <a:ext cx="608666" cy="1094717"/>
            <a:chOff x="295655" y="0"/>
            <a:chExt cx="811555" cy="1459622"/>
          </a:xfrm>
        </p:grpSpPr>
        <p:sp>
          <p:nvSpPr>
            <p:cNvPr id="13" name="Freeform 12"/>
            <p:cNvSpPr/>
            <p:nvPr/>
          </p:nvSpPr>
          <p:spPr>
            <a:xfrm rot="10800000">
              <a:off x="295655" y="0"/>
              <a:ext cx="811555" cy="1459622"/>
            </a:xfrm>
            <a:custGeom>
              <a:avLst/>
              <a:gdLst>
                <a:gd name="connsiteX0" fmla="*/ 811554 w 811555"/>
                <a:gd name="connsiteY0" fmla="*/ 1459622 h 1459622"/>
                <a:gd name="connsiteX1" fmla="*/ 0 w 811555"/>
                <a:gd name="connsiteY1" fmla="*/ 1459622 h 1459622"/>
                <a:gd name="connsiteX2" fmla="*/ 0 w 811555"/>
                <a:gd name="connsiteY2" fmla="*/ 282958 h 1459622"/>
                <a:gd name="connsiteX3" fmla="*/ 1 w 811555"/>
                <a:gd name="connsiteY3" fmla="*/ 282958 h 1459622"/>
                <a:gd name="connsiteX4" fmla="*/ 405778 w 811555"/>
                <a:gd name="connsiteY4" fmla="*/ 0 h 1459622"/>
                <a:gd name="connsiteX5" fmla="*/ 811555 w 811555"/>
                <a:gd name="connsiteY5" fmla="*/ 282958 h 1459622"/>
                <a:gd name="connsiteX6" fmla="*/ 811554 w 811555"/>
                <a:gd name="connsiteY6" fmla="*/ 282958 h 145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1555" h="1459622">
                  <a:moveTo>
                    <a:pt x="811554" y="1459622"/>
                  </a:moveTo>
                  <a:lnTo>
                    <a:pt x="0" y="1459622"/>
                  </a:lnTo>
                  <a:lnTo>
                    <a:pt x="0" y="282958"/>
                  </a:lnTo>
                  <a:lnTo>
                    <a:pt x="1" y="282958"/>
                  </a:lnTo>
                  <a:lnTo>
                    <a:pt x="405778" y="0"/>
                  </a:lnTo>
                  <a:lnTo>
                    <a:pt x="811555" y="282958"/>
                  </a:lnTo>
                  <a:lnTo>
                    <a:pt x="811554" y="282958"/>
                  </a:lnTo>
                  <a:close/>
                </a:path>
              </a:pathLst>
            </a:custGeom>
            <a:solidFill>
              <a:srgbClr val="00A7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0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343" y="656352"/>
              <a:ext cx="453008" cy="613459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 userDrawn="1"/>
        </p:nvSpPr>
        <p:spPr>
          <a:xfrm>
            <a:off x="628650" y="1209570"/>
            <a:ext cx="1421780" cy="104845"/>
          </a:xfrm>
          <a:prstGeom prst="rect">
            <a:avLst/>
          </a:prstGeom>
          <a:solidFill>
            <a:srgbClr val="B0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196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6" r:id="rId2"/>
    <p:sldLayoutId id="2147483688" r:id="rId3"/>
    <p:sldLayoutId id="2147483690" r:id="rId4"/>
    <p:sldLayoutId id="2147483661" r:id="rId5"/>
    <p:sldLayoutId id="2147483668" r:id="rId6"/>
    <p:sldLayoutId id="2147483652" r:id="rId7"/>
    <p:sldLayoutId id="2147483671" r:id="rId8"/>
    <p:sldLayoutId id="2147483672" r:id="rId9"/>
    <p:sldLayoutId id="2147483683" r:id="rId10"/>
    <p:sldLayoutId id="2147483665" r:id="rId11"/>
    <p:sldLayoutId id="2147483666" r:id="rId12"/>
    <p:sldLayoutId id="2147483663" r:id="rId13"/>
    <p:sldLayoutId id="2147483678" r:id="rId14"/>
    <p:sldLayoutId id="2147483679" r:id="rId15"/>
    <p:sldLayoutId id="2147483680" r:id="rId16"/>
    <p:sldLayoutId id="2147483681" r:id="rId17"/>
    <p:sldLayoutId id="2147483664" r:id="rId18"/>
    <p:sldLayoutId id="2147483682" r:id="rId19"/>
    <p:sldLayoutId id="2147483675" r:id="rId20"/>
    <p:sldLayoutId id="2147483673" r:id="rId21"/>
    <p:sldLayoutId id="2147483674" r:id="rId22"/>
    <p:sldLayoutId id="2147483670" r:id="rId23"/>
    <p:sldLayoutId id="2147483676" r:id="rId24"/>
    <p:sldLayoutId id="2147483677" r:id="rId25"/>
    <p:sldLayoutId id="2147483662" r:id="rId26"/>
    <p:sldLayoutId id="2147483669" r:id="rId27"/>
    <p:sldLayoutId id="2147483691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25C78"/>
          </a:solidFill>
          <a:latin typeface="Book Antiqua" panose="02040602050305030304" pitchFamily="18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ook Antiqua" panose="02040602050305030304" pitchFamily="18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ook Antiqua" panose="02040602050305030304" pitchFamily="18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ook Antiqua" panose="02040602050305030304" pitchFamily="18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ok Antiqua" panose="02040602050305030304" pitchFamily="18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ok Antiqua" panose="02040602050305030304" pitchFamily="18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Fiscal Decentralization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30626"/>
            <a:ext cx="6858000" cy="1188260"/>
          </a:xfrm>
        </p:spPr>
        <p:txBody>
          <a:bodyPr>
            <a:normAutofit/>
          </a:bodyPr>
          <a:lstStyle/>
          <a:p>
            <a:r>
              <a:rPr lang="en-US" dirty="0" smtClean="0"/>
              <a:t>Vu-Thanh Tu-Anh</a:t>
            </a:r>
          </a:p>
          <a:p>
            <a:r>
              <a:rPr lang="en-US" dirty="0" smtClean="0"/>
              <a:t>Naypyitaw, 17 May 2018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10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Vietnam</a:t>
            </a:r>
            <a:br>
              <a:rPr lang="en-US" dirty="0" smtClean="0"/>
            </a:br>
            <a:r>
              <a:rPr lang="en-US" dirty="0" smtClean="0"/>
              <a:t>Revenue sharing arrangement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880095"/>
              </p:ext>
            </p:extLst>
          </p:nvPr>
        </p:nvGraphicFramePr>
        <p:xfrm>
          <a:off x="321276" y="1464719"/>
          <a:ext cx="8489091" cy="5079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9697"/>
                <a:gridCol w="2780270"/>
                <a:gridCol w="2879124"/>
              </a:tblGrid>
              <a:tr h="758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Palatino Linotype" panose="02040502050505030304" pitchFamily="18" charset="0"/>
                        </a:rPr>
                        <a:t>100% central gov’t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Palatino Linotype" panose="02040502050505030304" pitchFamily="18" charset="0"/>
                        </a:rPr>
                        <a:t>Shared revenues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Palatino Linotype" panose="02040502050505030304" pitchFamily="18" charset="0"/>
                        </a:rPr>
                        <a:t>100% provincial gov’t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125C78"/>
                    </a:solidFill>
                  </a:tcPr>
                </a:tc>
              </a:tr>
              <a:tr h="520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Trade taxes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VAT (except VAT on imports)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Land and housing taxes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71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VAT and Excise on Imports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CIT (except </a:t>
                      </a:r>
                      <a:r>
                        <a:rPr lang="en-US" sz="1800" dirty="0" smtClean="0">
                          <a:effectLst/>
                          <a:latin typeface="Palatino Linotype" panose="02040502050505030304" pitchFamily="18" charset="0"/>
                        </a:rPr>
                        <a:t>central enterprises)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Natural resource taxes (exc. Petroleum)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2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Taxes and other revenue from petroleum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Personal Income Tax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License taxes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2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CIT on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central enterprises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Excise on domestic goods and services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Tax on transfer of land use rights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0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Gasoline and oil fees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Fees on land use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18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Land rent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2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800" dirty="0"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Lease and sale of state </a:t>
                      </a:r>
                      <a:r>
                        <a:rPr lang="en-US" sz="1800" dirty="0" smtClean="0">
                          <a:effectLst/>
                          <a:latin typeface="Palatino Linotype" panose="0204050205050503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property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0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alatino Linotype" panose="02040502050505030304" pitchFamily="18" charset="0"/>
                        </a:rPr>
                        <a:t>Fees and charges (non-tax)</a:t>
                      </a:r>
                      <a:endParaRPr lang="en-GB" sz="18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50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Palatino Linotype" panose="02040502050505030304" pitchFamily="18" charset="0"/>
              </a:rPr>
              <a:t>Expenditure assignment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anose="02040502050505030304" pitchFamily="18" charset="0"/>
              </a:rPr>
              <a:t>Expenditure assignment </a:t>
            </a:r>
            <a:r>
              <a:rPr lang="en-US" sz="2400" dirty="0">
                <a:latin typeface="Palatino Linotype" panose="02040502050505030304" pitchFamily="18" charset="0"/>
              </a:rPr>
              <a:t>between the </a:t>
            </a:r>
            <a:r>
              <a:rPr lang="en-US" sz="2400" dirty="0" smtClean="0">
                <a:latin typeface="Palatino Linotype" panose="02040502050505030304" pitchFamily="18" charset="0"/>
              </a:rPr>
              <a:t>central and local governments </a:t>
            </a:r>
            <a:r>
              <a:rPr lang="en-US" sz="2400" dirty="0" err="1" smtClean="0">
                <a:latin typeface="Palatino Linotype" panose="02040502050505030304" pitchFamily="18" charset="0"/>
              </a:rPr>
              <a:t>commensurates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n-US" sz="2400" dirty="0">
                <a:latin typeface="Palatino Linotype" panose="02040502050505030304" pitchFamily="18" charset="0"/>
              </a:rPr>
              <a:t>with the geographical area </a:t>
            </a:r>
            <a:r>
              <a:rPr lang="en-US" sz="2400" dirty="0" smtClean="0">
                <a:latin typeface="Palatino Linotype" panose="02040502050505030304" pitchFamily="18" charset="0"/>
              </a:rPr>
              <a:t>that benefits from the expenditure.</a:t>
            </a:r>
            <a:endParaRPr lang="en-US" sz="2400" dirty="0">
              <a:latin typeface="Palatino Linotype" panose="02040502050505030304" pitchFamily="18" charset="0"/>
            </a:endParaRPr>
          </a:p>
          <a:p>
            <a:r>
              <a:rPr lang="en-US" sz="2400" dirty="0" smtClean="0">
                <a:latin typeface="Palatino Linotype" panose="02040502050505030304" pitchFamily="18" charset="0"/>
              </a:rPr>
              <a:t>Central gov’t is responsible for </a:t>
            </a:r>
            <a:r>
              <a:rPr lang="en-US" sz="2400" dirty="0">
                <a:latin typeface="Palatino Linotype" panose="02040502050505030304" pitchFamily="18" charset="0"/>
              </a:rPr>
              <a:t>national and inter-provincial programs, projects and services (major irrigation projects, flood control and </a:t>
            </a:r>
            <a:r>
              <a:rPr lang="en-US" sz="2400" dirty="0" smtClean="0">
                <a:latin typeface="Palatino Linotype" panose="02040502050505030304" pitchFamily="18" charset="0"/>
              </a:rPr>
              <a:t>dike </a:t>
            </a:r>
            <a:r>
              <a:rPr lang="en-US" sz="2400" dirty="0">
                <a:latin typeface="Palatino Linotype" panose="02040502050505030304" pitchFamily="18" charset="0"/>
              </a:rPr>
              <a:t>construction, national highways, higher education)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Local gov’ts are </a:t>
            </a:r>
            <a:r>
              <a:rPr lang="en-US" sz="2400" dirty="0">
                <a:latin typeface="Palatino Linotype" panose="02040502050505030304" pitchFamily="18" charset="0"/>
              </a:rPr>
              <a:t>responsible for services that benefit </a:t>
            </a:r>
            <a:r>
              <a:rPr lang="en-US" sz="2400" dirty="0" smtClean="0">
                <a:latin typeface="Palatino Linotype" panose="02040502050505030304" pitchFamily="18" charset="0"/>
              </a:rPr>
              <a:t>their </a:t>
            </a:r>
            <a:r>
              <a:rPr lang="en-US" sz="2400" dirty="0">
                <a:latin typeface="Palatino Linotype" panose="02040502050505030304" pitchFamily="18" charset="0"/>
              </a:rPr>
              <a:t>geographical boundaries (maintenance and repair of small irrigation works and roads outside national highways, primary and secondary education</a:t>
            </a:r>
            <a:r>
              <a:rPr lang="en-US" sz="2400" dirty="0" smtClean="0">
                <a:latin typeface="Palatino Linotype" panose="02040502050505030304" pitchFamily="18" charset="0"/>
              </a:rPr>
              <a:t>)</a:t>
            </a:r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6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Local Revenue, Expenditure,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Central Transfers in Vietnam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05" y="1356379"/>
            <a:ext cx="8272989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2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8347642F-7632-4C9F-9AE1-41E27F676A62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658" y="304800"/>
            <a:ext cx="8456141" cy="82584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Decentralization result: Failure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65" y="1618735"/>
            <a:ext cx="8476735" cy="46296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b="1" dirty="0" smtClean="0"/>
              <a:t>Design</a:t>
            </a:r>
            <a:r>
              <a:rPr lang="vi-VN" altLang="en-US" dirty="0" smtClean="0"/>
              <a:t>: </a:t>
            </a:r>
            <a:endParaRPr lang="en-US" altLang="en-US" dirty="0" smtClean="0"/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Competing (conflicting objectives)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Top-down decentralization</a:t>
            </a:r>
            <a:endParaRPr lang="vi-VN" altLang="en-US" dirty="0"/>
          </a:p>
          <a:p>
            <a:pPr>
              <a:lnSpc>
                <a:spcPct val="100000"/>
              </a:lnSpc>
            </a:pPr>
            <a:r>
              <a:rPr lang="en-US" altLang="en-US" b="1" dirty="0" smtClean="0"/>
              <a:t>Implementation</a:t>
            </a:r>
            <a:r>
              <a:rPr lang="vi-VN" altLang="en-US" dirty="0" smtClean="0"/>
              <a:t>: </a:t>
            </a:r>
            <a:endParaRPr lang="vi-VN" altLang="en-US" dirty="0"/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Unbalanced decentralization</a:t>
            </a:r>
            <a:endParaRPr lang="vi-VN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Unfunded mandates</a:t>
            </a:r>
            <a:endParaRPr lang="vi-VN" altLang="en-US" dirty="0"/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Decentralized power can be exploited</a:t>
            </a:r>
            <a:endParaRPr lang="vi-VN" altLang="en-US" dirty="0"/>
          </a:p>
          <a:p>
            <a:pPr>
              <a:lnSpc>
                <a:spcPct val="100000"/>
              </a:lnSpc>
            </a:pPr>
            <a:r>
              <a:rPr lang="en-US" altLang="en-US" b="1" dirty="0" smtClean="0"/>
              <a:t>Measurement and evaluation</a:t>
            </a:r>
            <a:r>
              <a:rPr lang="en-US" altLang="en-US" dirty="0" smtClean="0"/>
              <a:t> problems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19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13702"/>
            <a:ext cx="8353425" cy="504275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Palatino Linotype" panose="02040502050505030304" pitchFamily="18" charset="0"/>
              </a:rPr>
              <a:t>Gradualism vs. “Big Bang”</a:t>
            </a:r>
            <a:endParaRPr lang="en-US" sz="2400" b="1" dirty="0">
              <a:latin typeface="Palatino Linotype" panose="0204050205050503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Manageable scale and scope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One step at a time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Decentralizing with specific functions</a:t>
            </a:r>
            <a:endParaRPr lang="en-US" dirty="0"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Palatino Linotype" panose="02040502050505030304" pitchFamily="18" charset="0"/>
              </a:rPr>
              <a:t>Important complementary measures</a:t>
            </a:r>
            <a:r>
              <a:rPr lang="en-US" sz="2400" dirty="0" smtClean="0">
                <a:latin typeface="Palatino Linotype" panose="02040502050505030304" pitchFamily="18" charset="0"/>
              </a:rPr>
              <a:t>:</a:t>
            </a:r>
            <a:endParaRPr lang="en-US" sz="2400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10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latin typeface="Palatino Linotype" panose="02040502050505030304" pitchFamily="18" charset="0"/>
              </a:rPr>
              <a:t>Political commitment </a:t>
            </a:r>
          </a:p>
          <a:p>
            <a:pPr lvl="1" eaLnBrk="1" hangingPunct="1">
              <a:lnSpc>
                <a:spcPct val="10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latin typeface="Palatino Linotype" panose="02040502050505030304" pitchFamily="18" charset="0"/>
              </a:rPr>
              <a:t>Matching financial and human resources with responsibilities</a:t>
            </a:r>
          </a:p>
          <a:p>
            <a:pPr lvl="1" eaLnBrk="1" hangingPunct="1">
              <a:lnSpc>
                <a:spcPct val="10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latin typeface="Palatino Linotype" panose="02040502050505030304" pitchFamily="18" charset="0"/>
              </a:rPr>
              <a:t>Appropriate incentives (tax sharing, grant transfers)</a:t>
            </a:r>
            <a:endParaRPr lang="en-US" dirty="0">
              <a:latin typeface="Palatino Linotype" panose="02040502050505030304" pitchFamily="18" charset="0"/>
            </a:endParaRPr>
          </a:p>
          <a:p>
            <a:pPr lvl="1" eaLnBrk="1" hangingPunct="1">
              <a:lnSpc>
                <a:spcPct val="100000"/>
              </a:lnSpc>
              <a:buSzPct val="80000"/>
              <a:buFont typeface="Wingdings" pitchFamily="2" charset="2"/>
              <a:buChar char="§"/>
              <a:defRPr/>
            </a:pPr>
            <a:r>
              <a:rPr lang="en-US" dirty="0" smtClean="0">
                <a:latin typeface="Palatino Linotype" panose="02040502050505030304" pitchFamily="18" charset="0"/>
              </a:rPr>
              <a:t>Other dimensions of decentralization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68403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Decentralization result: Success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84943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8113"/>
            <a:ext cx="7772400" cy="9731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latin typeface="Palatino Linotype" panose="02040502050505030304" pitchFamily="18" charset="0"/>
              </a:rPr>
              <a:t>Some warnings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38288"/>
            <a:ext cx="7805738" cy="458628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Palatino Linotype" panose="02040502050505030304" pitchFamily="18" charset="0"/>
              </a:rPr>
              <a:t>Results of fiscal decentralization </a:t>
            </a:r>
            <a:r>
              <a:rPr lang="en-US" sz="2400" smtClean="0">
                <a:latin typeface="Palatino Linotype" panose="02040502050505030304" pitchFamily="18" charset="0"/>
              </a:rPr>
              <a:t>is mixed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smtClean="0">
                <a:latin typeface="Palatino Linotype" panose="02040502050505030304" pitchFamily="18" charset="0"/>
              </a:rPr>
              <a:t>Political</a:t>
            </a:r>
            <a:r>
              <a:rPr lang="en-US" sz="2400" dirty="0">
                <a:latin typeface="Palatino Linotype" panose="02040502050505030304" pitchFamily="18" charset="0"/>
              </a:rPr>
              <a:t>, economic, administrative </a:t>
            </a:r>
            <a:r>
              <a:rPr lang="en-US" sz="2400" dirty="0" smtClean="0">
                <a:latin typeface="Palatino Linotype" panose="02040502050505030304" pitchFamily="18" charset="0"/>
              </a:rPr>
              <a:t>system is </a:t>
            </a:r>
            <a:r>
              <a:rPr lang="en-US" sz="2400" dirty="0">
                <a:latin typeface="Palatino Linotype" panose="02040502050505030304" pitchFamily="18" charset="0"/>
              </a:rPr>
              <a:t>self-sustaining, so it </a:t>
            </a:r>
            <a:r>
              <a:rPr lang="en-US" sz="2400" dirty="0" smtClean="0">
                <a:latin typeface="Palatino Linotype" panose="02040502050505030304" pitchFamily="18" charset="0"/>
              </a:rPr>
              <a:t>cannot be changed overnight</a:t>
            </a:r>
            <a:endParaRPr lang="en-US" sz="2400" dirty="0">
              <a:latin typeface="Palatino Linotype" panose="02040502050505030304" pitchFamily="18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>
                <a:latin typeface="Palatino Linotype" panose="02040502050505030304" pitchFamily="18" charset="0"/>
              </a:rPr>
              <a:t>Decentralization can lead to instability, reduced efficiency, and increased corruption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>
                <a:latin typeface="Palatino Linotype" panose="02040502050505030304" pitchFamily="18" charset="0"/>
              </a:rPr>
              <a:t>Not suitable for countries / regions in serious </a:t>
            </a:r>
            <a:r>
              <a:rPr lang="en-US" sz="2400" dirty="0" smtClean="0">
                <a:latin typeface="Palatino Linotype" panose="02040502050505030304" pitchFamily="18" charset="0"/>
              </a:rPr>
              <a:t>crisis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endParaRPr lang="en-US" sz="2400" dirty="0" smtClean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3278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393021" y="1501411"/>
            <a:ext cx="1341411" cy="518858"/>
          </a:xfrm>
        </p:spPr>
        <p:txBody>
          <a:bodyPr>
            <a:noAutofit/>
          </a:bodyPr>
          <a:lstStyle/>
          <a:p>
            <a:r>
              <a:rPr lang="en-US" sz="1600" b="1" dirty="0"/>
              <a:t>CONTACT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393021" y="3080944"/>
            <a:ext cx="3580643" cy="2417359"/>
          </a:xfrm>
        </p:spPr>
        <p:txBody>
          <a:bodyPr/>
          <a:lstStyle/>
          <a:p>
            <a:r>
              <a:rPr lang="en-US" altLang="en-US" sz="1600" dirty="0">
                <a:solidFill>
                  <a:srgbClr val="004846"/>
                </a:solidFill>
              </a:rPr>
              <a:t>232/6 Vo Thi Sau, District 3, HCMC</a:t>
            </a:r>
          </a:p>
          <a:p>
            <a:r>
              <a:rPr lang="en-US" altLang="en-US" sz="1600" dirty="0">
                <a:solidFill>
                  <a:srgbClr val="004846"/>
                </a:solidFill>
              </a:rPr>
              <a:t>T: (028) 3932 5103  </a:t>
            </a:r>
          </a:p>
          <a:p>
            <a:r>
              <a:rPr lang="en-US" altLang="en-US" sz="1600" dirty="0">
                <a:solidFill>
                  <a:srgbClr val="004846"/>
                </a:solidFill>
              </a:rPr>
              <a:t>F: (028) 3932 5104</a:t>
            </a:r>
          </a:p>
          <a:p>
            <a:endParaRPr lang="en-GB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sz="1600" dirty="0">
                <a:solidFill>
                  <a:srgbClr val="004846"/>
                </a:solidFill>
              </a:rPr>
              <a:t>E-mail: info.fsppm@fuv.edu.vn</a:t>
            </a:r>
          </a:p>
          <a:p>
            <a:r>
              <a:rPr lang="en-US" altLang="en-US" sz="1600" dirty="0">
                <a:solidFill>
                  <a:srgbClr val="004846"/>
                </a:solidFill>
              </a:rPr>
              <a:t>Web: </a:t>
            </a:r>
            <a:r>
              <a:rPr lang="en-GB" sz="1600" b="1" dirty="0">
                <a:solidFill>
                  <a:srgbClr val="004846"/>
                </a:solidFill>
              </a:rPr>
              <a:t>www.fsppm.fuv.edu.vn/</a:t>
            </a:r>
            <a:endParaRPr lang="en-US" altLang="en-US" sz="1600" dirty="0">
              <a:solidFill>
                <a:srgbClr val="004846"/>
              </a:solidFill>
            </a:endParaRPr>
          </a:p>
          <a:p>
            <a:endParaRPr lang="en-US" sz="1600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447350" y="2242822"/>
            <a:ext cx="2844034" cy="536596"/>
          </a:xfrm>
        </p:spPr>
        <p:txBody>
          <a:bodyPr/>
          <a:lstStyle/>
          <a:p>
            <a:r>
              <a:rPr lang="en-US" altLang="en-US" sz="1800" b="1" dirty="0">
                <a:solidFill>
                  <a:srgbClr val="004846"/>
                </a:solidFill>
              </a:rPr>
              <a:t>Fulbright School of Public Policy and Management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02257" y="2359154"/>
            <a:ext cx="1955042" cy="10558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>
                <a:solidFill>
                  <a:srgbClr val="125C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latin typeface="Book Antiqua" panose="02040602050305030304" pitchFamily="18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39668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  <a:r>
              <a:rPr lang="en-US" dirty="0"/>
              <a:t>s</a:t>
            </a:r>
            <a:r>
              <a:rPr lang="en-US" dirty="0" smtClean="0"/>
              <a:t>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What is fiscal decentralization?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Why (fiscal) decentralization?</a:t>
            </a:r>
            <a:endParaRPr lang="en-US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Fiscal decentralization cases: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 China </a:t>
            </a:r>
          </a:p>
          <a:p>
            <a:pPr lvl="1">
              <a:lnSpc>
                <a:spcPct val="100000"/>
              </a:lnSpc>
            </a:pPr>
            <a:r>
              <a:rPr lang="en-US" sz="2800" dirty="0" smtClean="0"/>
              <a:t> Vietnam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Results of fiscal </a:t>
            </a:r>
            <a:r>
              <a:rPr lang="en-US" dirty="0"/>
              <a:t>decentralization</a:t>
            </a:r>
          </a:p>
        </p:txBody>
      </p:sp>
    </p:spTree>
    <p:extLst>
      <p:ext uri="{BB962C8B-B14F-4D97-AF65-F5344CB8AC3E}">
        <p14:creationId xmlns:p14="http://schemas.microsoft.com/office/powerpoint/2010/main" val="365220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decentralization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Decentralization</a:t>
            </a:r>
            <a:r>
              <a:rPr lang="en-US" altLang="en-US" dirty="0"/>
              <a:t> is the </a:t>
            </a:r>
            <a:r>
              <a:rPr lang="en-US" altLang="en-US" b="1" i="1" dirty="0" smtClean="0"/>
              <a:t>transfer of </a:t>
            </a:r>
            <a:r>
              <a:rPr lang="en-US" altLang="en-US" b="1" i="1" dirty="0"/>
              <a:t>power and responsibility</a:t>
            </a:r>
            <a:r>
              <a:rPr lang="en-US" altLang="en-US" b="1" dirty="0"/>
              <a:t> </a:t>
            </a:r>
            <a:r>
              <a:rPr lang="en-US" altLang="en-US" dirty="0"/>
              <a:t>from the central government to local governments, or the assignment of such tasks to the private sector. </a:t>
            </a:r>
            <a:endParaRPr lang="en-US" altLang="en-US" dirty="0" smtClean="0"/>
          </a:p>
          <a:p>
            <a:r>
              <a:rPr lang="en-US" altLang="en-US" b="1" dirty="0" smtClean="0"/>
              <a:t>Fiscal decentralization</a:t>
            </a:r>
            <a:r>
              <a:rPr lang="en-US" altLang="en-US" dirty="0" smtClean="0"/>
              <a:t>:</a:t>
            </a:r>
          </a:p>
          <a:p>
            <a:pPr lvl="1"/>
            <a:r>
              <a:rPr lang="en-US" dirty="0" smtClean="0"/>
              <a:t>Expenditure </a:t>
            </a:r>
            <a:r>
              <a:rPr lang="en-US" dirty="0"/>
              <a:t>and revenue responsibilities</a:t>
            </a:r>
          </a:p>
          <a:p>
            <a:pPr lvl="1"/>
            <a:r>
              <a:rPr lang="en-US" dirty="0" smtClean="0"/>
              <a:t>Intergovernmental </a:t>
            </a:r>
            <a:r>
              <a:rPr lang="en-US" dirty="0"/>
              <a:t>transfers</a:t>
            </a:r>
          </a:p>
          <a:p>
            <a:pPr lvl="1"/>
            <a:r>
              <a:rPr lang="en-US" dirty="0"/>
              <a:t>Local revenue mobilization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government borrowing</a:t>
            </a:r>
          </a:p>
          <a:p>
            <a:pPr lvl="1"/>
            <a:r>
              <a:rPr lang="en-US" dirty="0" smtClean="0"/>
              <a:t>[Fiscal </a:t>
            </a:r>
            <a:r>
              <a:rPr lang="en-US" dirty="0"/>
              <a:t>federalism and public </a:t>
            </a:r>
            <a:r>
              <a:rPr lang="en-US" dirty="0" smtClean="0"/>
              <a:t>choice]</a:t>
            </a:r>
            <a:endParaRPr lang="en-US" dirty="0"/>
          </a:p>
          <a:p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739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Disintegrating decentralization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14989" y="4663600"/>
            <a:ext cx="1752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Palatino Linotype" pitchFamily="18" charset="0"/>
              </a:rPr>
              <a:t>LOCAL</a:t>
            </a:r>
            <a:endParaRPr lang="en-US" sz="24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859" y="4990619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Phân cấp ngân sách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859" y="3643597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Phân cấp chính trị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859" y="5613673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Phân cấp thị </a:t>
            </a:r>
            <a:r>
              <a:rPr lang="en-US" sz="2000" b="1" dirty="0" err="1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tr</a:t>
            </a:r>
            <a:r>
              <a:rPr lang="vi-VN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ường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6749" y="4703932"/>
            <a:ext cx="2791906" cy="400110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latin typeface="Palatino Linotype" pitchFamily="18" charset="0"/>
              </a:rPr>
              <a:t>Implementation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6749" y="3484732"/>
            <a:ext cx="2791906" cy="400110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Palatino Linotype" pitchFamily="18" charset="0"/>
              </a:rPr>
              <a:t>Formulation/Planning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166749" y="5237332"/>
            <a:ext cx="2791906" cy="400110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Palatino Linotype" pitchFamily="18" charset="0"/>
              </a:rPr>
              <a:t>Monitoring/Control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166749" y="4094332"/>
            <a:ext cx="2791906" cy="400110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Palatino Linotype" pitchFamily="18" charset="0"/>
              </a:rPr>
              <a:t>Financing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166749" y="5923132"/>
            <a:ext cx="2791906" cy="400110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Palatino Linotype" pitchFamily="18" charset="0"/>
              </a:rPr>
              <a:t>Audit/Evaluation</a:t>
            </a:r>
            <a:endParaRPr lang="en-US" sz="2000" b="1" dirty="0">
              <a:latin typeface="Palatino Linotype" pitchFamily="18" charset="0"/>
            </a:endParaRPr>
          </a:p>
        </p:txBody>
      </p:sp>
      <p:cxnSp>
        <p:nvCxnSpPr>
          <p:cNvPr id="17" name="Straight Arrow Connector 16"/>
          <p:cNvCxnSpPr>
            <a:endCxn id="5" idx="0"/>
          </p:cNvCxnSpPr>
          <p:nvPr/>
        </p:nvCxnSpPr>
        <p:spPr>
          <a:xfrm>
            <a:off x="4306674" y="1804775"/>
            <a:ext cx="84615" cy="2858825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112909" y="4886812"/>
            <a:ext cx="205740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3"/>
          </p:cNvCxnSpPr>
          <p:nvPr/>
        </p:nvCxnSpPr>
        <p:spPr>
          <a:xfrm>
            <a:off x="2855859" y="3843652"/>
            <a:ext cx="285750" cy="1604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86639" y="4902052"/>
            <a:ext cx="838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789559" y="541259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89559" y="609839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95909" y="427594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581789" y="4848712"/>
            <a:ext cx="2438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89559" y="365999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60609" y="5913924"/>
            <a:ext cx="38100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60609" y="4543912"/>
            <a:ext cx="38100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760609" y="5228124"/>
            <a:ext cx="38100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39"/>
          <p:cNvSpPr txBox="1"/>
          <p:nvPr/>
        </p:nvSpPr>
        <p:spPr>
          <a:xfrm>
            <a:off x="188859" y="4286008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Phân cấp hành chính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179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153039" y="4890622"/>
            <a:ext cx="38100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0289" y="4985996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Phân cấp ngân sách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0289" y="3638974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Phân cấp chính trị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4" name="TextBox 39"/>
          <p:cNvSpPr txBox="1"/>
          <p:nvPr/>
        </p:nvSpPr>
        <p:spPr>
          <a:xfrm>
            <a:off x="200289" y="4281385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bg2">
                    <a:lumMod val="75000"/>
                  </a:schemeClr>
                </a:solidFill>
                <a:latin typeface="Palatino Linotype" pitchFamily="18" charset="0"/>
              </a:rPr>
              <a:t>Phân cấp hành chính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Palatino Linotyp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14989" y="1373886"/>
            <a:ext cx="17526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Palatino Linotype" pitchFamily="18" charset="0"/>
              </a:rPr>
              <a:t>CENTRAL</a:t>
            </a:r>
            <a:endParaRPr lang="en-US" sz="2400" b="1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909" y="5562526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Market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9339" y="4934849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Fiscal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9339" y="3587827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Political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339" y="4230238"/>
            <a:ext cx="2667000" cy="40011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Administrative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98734" y="2495595"/>
            <a:ext cx="2533650" cy="400110"/>
          </a:xfrm>
          <a:prstGeom prst="rect">
            <a:avLst/>
          </a:prstGeom>
          <a:solidFill>
            <a:srgbClr val="A4BCC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Palatino Linotype" pitchFamily="18" charset="0"/>
              </a:rPr>
              <a:t>Delegation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98734" y="2010866"/>
            <a:ext cx="2533650" cy="400110"/>
          </a:xfrm>
          <a:prstGeom prst="rect">
            <a:avLst/>
          </a:prstGeom>
          <a:solidFill>
            <a:srgbClr val="A4BCC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Palatino Linotype" pitchFamily="18" charset="0"/>
              </a:rPr>
              <a:t>De-concentration</a:t>
            </a:r>
            <a:endParaRPr lang="en-US" sz="2000" b="1" dirty="0">
              <a:latin typeface="Palatino Linotype" pitchFamily="18" charset="0"/>
            </a:endParaRPr>
          </a:p>
        </p:txBody>
      </p:sp>
      <p:sp>
        <p:nvSpPr>
          <p:cNvPr id="44" name="TextBox 14"/>
          <p:cNvSpPr txBox="1"/>
          <p:nvPr/>
        </p:nvSpPr>
        <p:spPr>
          <a:xfrm>
            <a:off x="2998734" y="2980754"/>
            <a:ext cx="2533650" cy="400110"/>
          </a:xfrm>
          <a:prstGeom prst="rect">
            <a:avLst/>
          </a:prstGeom>
          <a:solidFill>
            <a:srgbClr val="A4BCC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latin typeface="Palatino Linotype" pitchFamily="18" charset="0"/>
              </a:rPr>
              <a:t>Devolution</a:t>
            </a:r>
            <a:endParaRPr lang="en-US" sz="2000" b="1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5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/>
              <a:t>Fiscal</a:t>
            </a:r>
            <a:r>
              <a:rPr lang="en-US" altLang="en-US" b="1" dirty="0" smtClean="0"/>
              <a:t> decentralization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2238"/>
            <a:ext cx="8351108" cy="44113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400" b="1" dirty="0" smtClean="0"/>
              <a:t>Fiscal decentralization</a:t>
            </a:r>
            <a:r>
              <a:rPr lang="en-US" altLang="en-US" sz="2400" dirty="0" smtClean="0"/>
              <a:t> lies at the heart of decentralization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 smtClean="0"/>
              <a:t>Who </a:t>
            </a:r>
            <a:r>
              <a:rPr lang="en-US" altLang="en-US" sz="2400" b="1" dirty="0" smtClean="0"/>
              <a:t>generates</a:t>
            </a:r>
            <a:r>
              <a:rPr lang="en-US" altLang="en-US" sz="2400" dirty="0" smtClean="0"/>
              <a:t> and who </a:t>
            </a:r>
            <a:r>
              <a:rPr lang="en-US" altLang="en-US" sz="2400" b="1" dirty="0" smtClean="0"/>
              <a:t>allocates</a:t>
            </a:r>
            <a:r>
              <a:rPr lang="en-US" altLang="en-US" sz="2400" dirty="0" smtClean="0"/>
              <a:t> the resources?</a:t>
            </a:r>
          </a:p>
          <a:p>
            <a:pPr>
              <a:lnSpc>
                <a:spcPct val="100000"/>
              </a:lnSpc>
            </a:pPr>
            <a:r>
              <a:rPr lang="en-US" altLang="en-US" sz="2400" b="1" dirty="0" smtClean="0"/>
              <a:t>Degree of fiscal decentralization</a:t>
            </a:r>
            <a:endParaRPr lang="en-US" altLang="en-US" sz="2400" dirty="0" smtClean="0"/>
          </a:p>
          <a:p>
            <a:pPr lvl="1">
              <a:lnSpc>
                <a:spcPct val="100000"/>
              </a:lnSpc>
            </a:pPr>
            <a:r>
              <a:rPr lang="en-US" altLang="en-US" dirty="0"/>
              <a:t>Local governments’ </a:t>
            </a:r>
            <a:r>
              <a:rPr lang="en-US" altLang="en-US" dirty="0" smtClean="0"/>
              <a:t>power and autonomy </a:t>
            </a:r>
            <a:r>
              <a:rPr lang="en-US" altLang="en-US" dirty="0"/>
              <a:t>in revenue and expenditure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 smtClean="0"/>
              <a:t>Local share in total revenue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Local share in total </a:t>
            </a:r>
            <a:r>
              <a:rPr lang="en-US" altLang="en-US" dirty="0" smtClean="0"/>
              <a:t>e</a:t>
            </a:r>
            <a:r>
              <a:rPr lang="en-US" altLang="en-US" sz="2400" dirty="0" smtClean="0"/>
              <a:t>xpenditure</a:t>
            </a:r>
          </a:p>
          <a:p>
            <a:pPr lvl="1">
              <a:lnSpc>
                <a:spcPct val="100000"/>
              </a:lnSpc>
            </a:pPr>
            <a:r>
              <a:rPr lang="en-US" altLang="en-US" sz="2400" dirty="0" smtClean="0"/>
              <a:t>Transfer between central and local governments</a:t>
            </a:r>
          </a:p>
        </p:txBody>
      </p:sp>
    </p:spTree>
    <p:extLst>
      <p:ext uri="{BB962C8B-B14F-4D97-AF65-F5344CB8AC3E}">
        <p14:creationId xmlns:p14="http://schemas.microsoft.com/office/powerpoint/2010/main" val="29315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Why </a:t>
            </a:r>
            <a:r>
              <a:rPr lang="en-US" sz="3600" dirty="0" smtClean="0"/>
              <a:t>decentralization: Theory</a:t>
            </a:r>
            <a:endParaRPr lang="en-US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8153400" cy="5105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5740"/>
                </a:solidFill>
              </a:rPr>
              <a:t>Stigler (1957)</a:t>
            </a:r>
            <a:r>
              <a:rPr lang="en-US" sz="2400" dirty="0" smtClean="0">
                <a:solidFill>
                  <a:srgbClr val="005740"/>
                </a:solidFill>
              </a:rPr>
              <a:t>: </a:t>
            </a:r>
          </a:p>
          <a:p>
            <a:pPr lvl="1"/>
            <a:r>
              <a:rPr lang="en-US" dirty="0" smtClean="0"/>
              <a:t>representative </a:t>
            </a:r>
            <a:r>
              <a:rPr lang="en-US" dirty="0"/>
              <a:t>government works best </a:t>
            </a:r>
            <a:r>
              <a:rPr lang="en-US" dirty="0" smtClean="0"/>
              <a:t>closer it is </a:t>
            </a:r>
            <a:r>
              <a:rPr lang="en-US" dirty="0"/>
              <a:t>to the </a:t>
            </a:r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should have the right to vote for the kind and amount </a:t>
            </a:r>
            <a:r>
              <a:rPr lang="en-US" dirty="0" smtClean="0"/>
              <a:t>of public service they want</a:t>
            </a:r>
            <a:endParaRPr lang="en-US" sz="1800" dirty="0" smtClean="0"/>
          </a:p>
          <a:p>
            <a:r>
              <a:rPr lang="en-US" sz="2400" b="1" dirty="0" smtClean="0">
                <a:solidFill>
                  <a:srgbClr val="005740"/>
                </a:solidFill>
              </a:rPr>
              <a:t>Oates (1972)</a:t>
            </a:r>
            <a:r>
              <a:rPr lang="en-US" sz="2400" dirty="0" smtClean="0"/>
              <a:t>: </a:t>
            </a:r>
            <a:r>
              <a:rPr lang="en-GB" sz="2400" dirty="0"/>
              <a:t>“each public service </a:t>
            </a:r>
            <a:r>
              <a:rPr lang="en-GB" sz="2400" dirty="0" smtClean="0"/>
              <a:t>should </a:t>
            </a:r>
            <a:r>
              <a:rPr lang="en-US" sz="2400" dirty="0" smtClean="0"/>
              <a:t>be </a:t>
            </a:r>
            <a:r>
              <a:rPr lang="en-US" sz="2400" dirty="0"/>
              <a:t>provided by the jurisdiction having control over the minimum geographical area </a:t>
            </a:r>
            <a:r>
              <a:rPr lang="en-US" sz="2400" dirty="0" smtClean="0"/>
              <a:t>that would </a:t>
            </a:r>
            <a:r>
              <a:rPr lang="en-US" sz="2400" dirty="0"/>
              <a:t>internalize benefits and costs of such provision”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>
                <a:solidFill>
                  <a:srgbClr val="005740"/>
                </a:solidFill>
              </a:rPr>
              <a:t>WB (2010)</a:t>
            </a:r>
            <a:r>
              <a:rPr lang="en-US" sz="2400" dirty="0" smtClean="0">
                <a:solidFill>
                  <a:srgbClr val="005740"/>
                </a:solidFill>
              </a:rPr>
              <a:t>: </a:t>
            </a:r>
            <a:r>
              <a:rPr lang="en-US" sz="2400" dirty="0" smtClean="0"/>
              <a:t>The transfer of authority </a:t>
            </a:r>
            <a:r>
              <a:rPr lang="en-US" sz="2400" dirty="0"/>
              <a:t>and responsibility from the central </a:t>
            </a:r>
            <a:r>
              <a:rPr lang="en-US" sz="2400" dirty="0" smtClean="0"/>
              <a:t>to local </a:t>
            </a:r>
            <a:r>
              <a:rPr lang="en-US" sz="2400" dirty="0"/>
              <a:t>government </a:t>
            </a:r>
            <a:r>
              <a:rPr lang="en-US" sz="2400" dirty="0" smtClean="0"/>
              <a:t>brings the </a:t>
            </a:r>
            <a:r>
              <a:rPr lang="en-US" sz="2400" dirty="0"/>
              <a:t>decision-making authority closer </a:t>
            </a:r>
            <a:r>
              <a:rPr lang="en-US" sz="2400" dirty="0" smtClean="0"/>
              <a:t>to </a:t>
            </a:r>
            <a:r>
              <a:rPr lang="en-US" sz="2400" dirty="0"/>
              <a:t>the people, </a:t>
            </a:r>
            <a:r>
              <a:rPr lang="en-US" sz="2400" dirty="0" smtClean="0"/>
              <a:t>enhances </a:t>
            </a:r>
            <a:r>
              <a:rPr lang="en-US" sz="2400" dirty="0"/>
              <a:t>efficiency, equity, transparency, and </a:t>
            </a:r>
            <a:r>
              <a:rPr lang="en-US" sz="2400" dirty="0" smtClean="0"/>
              <a:t>accountability of the public sector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186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decentralization?</a:t>
            </a:r>
            <a:br>
              <a:rPr lang="en-US" sz="3600" dirty="0" smtClean="0"/>
            </a:br>
            <a:r>
              <a:rPr lang="en-US" sz="3600" dirty="0" smtClean="0"/>
              <a:t>Practical reasons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67486"/>
            <a:ext cx="8153400" cy="45720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2400" b="1" dirty="0">
                <a:solidFill>
                  <a:srgbClr val="005740"/>
                </a:solidFill>
                <a:cs typeface="Times New Roman" pitchFamily="18" charset="0"/>
              </a:rPr>
              <a:t>History</a:t>
            </a:r>
          </a:p>
          <a:p>
            <a:pPr lvl="1"/>
            <a:r>
              <a:rPr lang="en-US" dirty="0" smtClean="0"/>
              <a:t>Experience </a:t>
            </a:r>
            <a:r>
              <a:rPr lang="en-US" dirty="0"/>
              <a:t>of highly centralized countries</a:t>
            </a:r>
          </a:p>
          <a:p>
            <a:pPr lvl="1"/>
            <a:r>
              <a:rPr lang="en-US" dirty="0"/>
              <a:t>Central government </a:t>
            </a:r>
            <a:r>
              <a:rPr lang="en-US" dirty="0" smtClean="0"/>
              <a:t>overloaded and ineffective</a:t>
            </a:r>
            <a:endParaRPr lang="en-US" dirty="0"/>
          </a:p>
          <a:p>
            <a:pPr lvl="1"/>
            <a:r>
              <a:rPr lang="en-US" dirty="0"/>
              <a:t>Ethnic and religious </a:t>
            </a:r>
            <a:r>
              <a:rPr lang="en-US" dirty="0" smtClean="0"/>
              <a:t>conflicts</a:t>
            </a:r>
            <a:endParaRPr lang="vi-VN" dirty="0" smtClean="0"/>
          </a:p>
          <a:p>
            <a:r>
              <a:rPr lang="en-US" sz="2400" b="1" dirty="0" smtClean="0">
                <a:solidFill>
                  <a:srgbClr val="005740"/>
                </a:solidFill>
                <a:cs typeface="Times New Roman" pitchFamily="18" charset="0"/>
              </a:rPr>
              <a:t>Economics</a:t>
            </a:r>
          </a:p>
          <a:p>
            <a:pPr lvl="1"/>
            <a:r>
              <a:rPr lang="en-US" dirty="0" smtClean="0"/>
              <a:t>Efficiency		</a:t>
            </a:r>
          </a:p>
          <a:p>
            <a:pPr lvl="1"/>
            <a:r>
              <a:rPr lang="en-US" dirty="0" smtClean="0"/>
              <a:t>Effectiveness</a:t>
            </a:r>
            <a:endParaRPr lang="vi-VN" dirty="0" smtClean="0"/>
          </a:p>
          <a:p>
            <a:pPr lvl="1"/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Flexibility – “glocalization”</a:t>
            </a:r>
          </a:p>
          <a:p>
            <a:pPr eaLnBrk="1" hangingPunct="1">
              <a:buClr>
                <a:schemeClr val="tx1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005740"/>
                </a:solidFill>
              </a:rPr>
              <a:t>Politics</a:t>
            </a:r>
          </a:p>
          <a:p>
            <a:pPr lvl="1"/>
            <a:r>
              <a:rPr lang="en-US" dirty="0" smtClean="0"/>
              <a:t>Increasing the </a:t>
            </a:r>
            <a:r>
              <a:rPr lang="en-US" dirty="0"/>
              <a:t>participation of minorities</a:t>
            </a:r>
          </a:p>
          <a:p>
            <a:pPr lvl="1"/>
            <a:r>
              <a:rPr lang="en-US" dirty="0" smtClean="0"/>
              <a:t>Preserving </a:t>
            </a:r>
            <a:r>
              <a:rPr lang="en-US" dirty="0"/>
              <a:t>the </a:t>
            </a:r>
            <a:r>
              <a:rPr lang="en-US" dirty="0" smtClean="0"/>
              <a:t>federal system </a:t>
            </a:r>
            <a:r>
              <a:rPr lang="en-US" dirty="0"/>
              <a:t>(state preservation)</a:t>
            </a:r>
            <a:endParaRPr lang="en-US" dirty="0" smtClean="0"/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140970" y="622554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A5BF6D-1C85-4931-8EE8-B713181BB9E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360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China</a:t>
            </a:r>
            <a:br>
              <a:rPr lang="en-US" dirty="0" smtClean="0"/>
            </a:br>
            <a:r>
              <a:rPr lang="en-US" dirty="0" smtClean="0"/>
              <a:t>Total </a:t>
            </a:r>
            <a:r>
              <a:rPr lang="en-US" dirty="0"/>
              <a:t>tax revenue </a:t>
            </a:r>
            <a:r>
              <a:rPr lang="en-US" dirty="0" smtClean="0"/>
              <a:t>and central revenue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28" y="1386144"/>
            <a:ext cx="7886700" cy="51066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957" y="6538777"/>
            <a:ext cx="8678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Chunli </a:t>
            </a:r>
            <a:r>
              <a:rPr lang="en-GB" sz="1400" dirty="0" smtClean="0"/>
              <a:t>Shen, </a:t>
            </a:r>
            <a:r>
              <a:rPr lang="en-GB" sz="1400" dirty="0"/>
              <a:t>Jing </a:t>
            </a:r>
            <a:r>
              <a:rPr lang="en-GB" sz="1400" dirty="0" smtClean="0"/>
              <a:t>Jin, </a:t>
            </a:r>
            <a:r>
              <a:rPr lang="en-GB" sz="1400" dirty="0"/>
              <a:t>Heng-fu </a:t>
            </a:r>
            <a:r>
              <a:rPr lang="en-GB" sz="1400" dirty="0" smtClean="0"/>
              <a:t>Zou (2012). </a:t>
            </a:r>
            <a:r>
              <a:rPr lang="en-US" sz="1400" dirty="0"/>
              <a:t>Fiscal Decentralization in China: History, Impact, </a:t>
            </a:r>
            <a:r>
              <a:rPr lang="en-US" sz="1400" dirty="0" smtClean="0"/>
              <a:t>Challenges and Next Steps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13792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1849"/>
            <a:ext cx="7886700" cy="741406"/>
          </a:xfrm>
        </p:spPr>
        <p:txBody>
          <a:bodyPr>
            <a:normAutofit/>
          </a:bodyPr>
          <a:lstStyle/>
          <a:p>
            <a:r>
              <a:rPr lang="en-US" dirty="0" smtClean="0"/>
              <a:t>Revenue sharing in China’s 1994 reform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823418"/>
              </p:ext>
            </p:extLst>
          </p:nvPr>
        </p:nvGraphicFramePr>
        <p:xfrm>
          <a:off x="628650" y="1421030"/>
          <a:ext cx="7886699" cy="50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5523"/>
                <a:gridCol w="1359243"/>
                <a:gridCol w="1261933"/>
              </a:tblGrid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Central (%)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Local (%)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FFF00"/>
                          </a:solidFill>
                          <a:effectLst/>
                        </a:rPr>
                        <a:t>CENTRAL TAXES</a:t>
                      </a:r>
                      <a:endParaRPr lang="en-GB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Tariffs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Consumption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FFF00"/>
                          </a:solidFill>
                          <a:effectLst/>
                        </a:rPr>
                        <a:t>SHARED TAXES</a:t>
                      </a:r>
                      <a:endParaRPr lang="en-GB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VAT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75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Business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Stamp Tax on Security Exchange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Personal Income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Company Income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60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FFFF00"/>
                          </a:solidFill>
                          <a:effectLst/>
                        </a:rPr>
                        <a:t>LOCAL TAXES</a:t>
                      </a:r>
                      <a:endParaRPr lang="en-GB" sz="18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Resource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Urban Maintenance and Development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Urban Land Using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Agriculture and Related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Tax on Contracts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Tax on the Use of Arable Land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8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Vehicle Purchasing Tax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125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0957" y="6538777"/>
            <a:ext cx="8678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Chunli </a:t>
            </a:r>
            <a:r>
              <a:rPr lang="en-GB" sz="1400" dirty="0" smtClean="0"/>
              <a:t>Shen, </a:t>
            </a:r>
            <a:r>
              <a:rPr lang="en-GB" sz="1400" dirty="0"/>
              <a:t>Jing </a:t>
            </a:r>
            <a:r>
              <a:rPr lang="en-GB" sz="1400" dirty="0" smtClean="0"/>
              <a:t>Jin, </a:t>
            </a:r>
            <a:r>
              <a:rPr lang="en-GB" sz="1400" dirty="0"/>
              <a:t>Heng-fu </a:t>
            </a:r>
            <a:r>
              <a:rPr lang="en-GB" sz="1400" dirty="0" smtClean="0"/>
              <a:t>Zou (2012). </a:t>
            </a:r>
            <a:r>
              <a:rPr lang="en-US" sz="1400" dirty="0"/>
              <a:t>Fiscal Decentralization in China: History, Impact, </a:t>
            </a:r>
            <a:r>
              <a:rPr lang="en-US" sz="1400" dirty="0" smtClean="0"/>
              <a:t>Challenges and Next Steps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3485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DD0F686CCEB4792A64D346174ECD5" ma:contentTypeVersion="12" ma:contentTypeDescription="Create a new document." ma:contentTypeScope="" ma:versionID="e97e2242e84db86477cad7c2eda10cfc">
  <xsd:schema xmlns:xsd="http://www.w3.org/2001/XMLSchema" xmlns:xs="http://www.w3.org/2001/XMLSchema" xmlns:p="http://schemas.microsoft.com/office/2006/metadata/properties" xmlns:ns2="2a3c92ee-ca5a-4e7c-87e1-a1a220653fe2" xmlns:ns3="a5ed07b6-89ed-4bb1-8ba6-42dcaf52b40d" targetNamespace="http://schemas.microsoft.com/office/2006/metadata/properties" ma:root="true" ma:fieldsID="42f6ce567eb52d919071e5e130a05221" ns2:_="" ns3:_="">
    <xsd:import namespace="2a3c92ee-ca5a-4e7c-87e1-a1a220653fe2"/>
    <xsd:import namespace="a5ed07b6-89ed-4bb1-8ba6-42dcaf52b4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c92ee-ca5a-4e7c-87e1-a1a220653f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d07b6-89ed-4bb1-8ba6-42dcaf52b4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501C18-B9DE-44C6-B4C7-4AA8FB17E020}"/>
</file>

<file path=customXml/itemProps2.xml><?xml version="1.0" encoding="utf-8"?>
<ds:datastoreItem xmlns:ds="http://schemas.openxmlformats.org/officeDocument/2006/customXml" ds:itemID="{83DB4349-88F6-49B5-BFEC-F4E1F83E5DED}"/>
</file>

<file path=customXml/itemProps3.xml><?xml version="1.0" encoding="utf-8"?>
<ds:datastoreItem xmlns:ds="http://schemas.openxmlformats.org/officeDocument/2006/customXml" ds:itemID="{CFEF948D-58A7-4700-811C-7E39FEEF31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10783</TotalTime>
  <Words>796</Words>
  <Application>Microsoft Office PowerPoint</Application>
  <PresentationFormat>On-screen Show (4:3)</PresentationFormat>
  <Paragraphs>193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.HelveticaNeueDeskInterface-Regular</vt:lpstr>
      <vt:lpstr>Arial</vt:lpstr>
      <vt:lpstr>Book Antiqua</vt:lpstr>
      <vt:lpstr>Calibri</vt:lpstr>
      <vt:lpstr>Calibri Light</vt:lpstr>
      <vt:lpstr>Palatino Linotype</vt:lpstr>
      <vt:lpstr>Times New Roman</vt:lpstr>
      <vt:lpstr>Wingdings</vt:lpstr>
      <vt:lpstr>Office Theme</vt:lpstr>
      <vt:lpstr>Fiscal Decentralization</vt:lpstr>
      <vt:lpstr>Presentation structure</vt:lpstr>
      <vt:lpstr>Defining decentralization</vt:lpstr>
      <vt:lpstr>Disintegrating decentralization</vt:lpstr>
      <vt:lpstr>Fiscal decentralization</vt:lpstr>
      <vt:lpstr>Why decentralization: Theory</vt:lpstr>
      <vt:lpstr>Why decentralization? Practical reasons</vt:lpstr>
      <vt:lpstr>Case study: China Total tax revenue and central revenue </vt:lpstr>
      <vt:lpstr>Revenue sharing in China’s 1994 reform</vt:lpstr>
      <vt:lpstr>Case study: Vietnam Revenue sharing arrangement</vt:lpstr>
      <vt:lpstr>Expenditure assignment</vt:lpstr>
      <vt:lpstr>Local Revenue, Expenditure,  and Central Transfers in Vietnam</vt:lpstr>
      <vt:lpstr>Decentralization result: Failure</vt:lpstr>
      <vt:lpstr>Decentralization result: Success</vt:lpstr>
      <vt:lpstr>Some warnings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Opus2</dc:creator>
  <cp:lastModifiedBy>Hein Aung Kyaw</cp:lastModifiedBy>
  <cp:revision>535</cp:revision>
  <cp:lastPrinted>2018-05-14T04:48:09Z</cp:lastPrinted>
  <dcterms:created xsi:type="dcterms:W3CDTF">2017-05-26T16:01:39Z</dcterms:created>
  <dcterms:modified xsi:type="dcterms:W3CDTF">2018-05-17T02:58:20Z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0x0101006A1DD0F686CCEB4792A64D346174ECD5</vt:lpwstr>
  </property>
</Properties>
</file>