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80" r:id="rId3"/>
    <p:sldId id="481" r:id="rId4"/>
    <p:sldId id="482" r:id="rId5"/>
    <p:sldId id="483" r:id="rId6"/>
    <p:sldId id="484" r:id="rId7"/>
    <p:sldId id="485" r:id="rId8"/>
    <p:sldId id="48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64" autoAdjust="0"/>
  </p:normalViewPr>
  <p:slideViewPr>
    <p:cSldViewPr>
      <p:cViewPr varScale="1">
        <p:scale>
          <a:sx n="55" d="100"/>
          <a:sy n="55" d="100"/>
        </p:scale>
        <p:origin x="8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8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76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1B61E-9190-4AD8-B53C-7D0451840A09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Tên Tác Giả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BD42C-FA4E-4BF7-A032-6EEF140BBB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4321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vi-VN"/>
              <a:t>Chương trình Giảng dạy Kinh tế Fulbright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14B22-6C1E-4131-B6F8-ADDDC873EEF9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Tên Tác Giả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9FB75-F867-4197-850C-A3930991EB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9819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9FB75-F867-4197-850C-A3930991EB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84CA7BC-799A-47FD-823A-09EFE14337ED}" type="datetime1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Tên Tác Giả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vi-VN"/>
              <a:t>Chương trình Giảng dạy Kinh tế Fulbright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77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52512"/>
            <a:ext cx="6248400" cy="1905000"/>
          </a:xfrm>
        </p:spPr>
        <p:txBody>
          <a:bodyPr anchor="b">
            <a:normAutofit/>
          </a:bodyPr>
          <a:lstStyle>
            <a:lvl1pPr algn="r">
              <a:defRPr sz="4400" b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6248400" cy="15240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781800" y="1524000"/>
            <a:ext cx="0" cy="3901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7200" y="30480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8"/>
          <p:cNvGrpSpPr>
            <a:grpSpLocks/>
          </p:cNvGrpSpPr>
          <p:nvPr userDrawn="1"/>
        </p:nvGrpSpPr>
        <p:grpSpPr bwMode="auto">
          <a:xfrm>
            <a:off x="6967537" y="3236119"/>
            <a:ext cx="1338263" cy="2189162"/>
            <a:chOff x="4704" y="1885"/>
            <a:chExt cx="843" cy="1379"/>
          </a:xfrm>
        </p:grpSpPr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cxnSp>
        <p:nvCxnSpPr>
          <p:cNvPr id="48" name="Straight Connector 47"/>
          <p:cNvCxnSpPr/>
          <p:nvPr userDrawn="1"/>
        </p:nvCxnSpPr>
        <p:spPr>
          <a:xfrm>
            <a:off x="6826468" y="1676400"/>
            <a:ext cx="0" cy="3901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74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106F-F293-406B-AD6E-DF99A8A19BE0}" type="datetime1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2954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47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11CB-2640-4540-A6BF-EFACA3CC16CF}" type="datetime1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430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82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43132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43132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314A-D66C-4763-9B2B-F0AF909F067F}" type="datetime1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91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2192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51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C473-FBCD-4813-9590-7178731721B1}" type="datetime1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9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97FB-4EFE-4373-AAC4-7C26E3F198E6}" type="datetime1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5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229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612775"/>
            <a:ext cx="8229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8229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E7A7A-CE6B-4149-B48F-7D998A1E5669}" type="datetime1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41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91F82AB-8129-4C90-9236-AA179D519A55}" type="datetime1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2F57A6F-19E8-473A-B368-48720470F2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2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52512"/>
            <a:ext cx="6477000" cy="1905000"/>
          </a:xfrm>
        </p:spPr>
        <p:txBody>
          <a:bodyPr>
            <a:normAutofit fontScale="90000"/>
          </a:bodyPr>
          <a:lstStyle/>
          <a:p>
            <a:r>
              <a:rPr lang="en-US" dirty="0"/>
              <a:t>Market Failures, Government Intervention, and Government Failures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124200"/>
            <a:ext cx="6477000" cy="2819400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Nguyen Xuan Thanh</a:t>
            </a:r>
          </a:p>
          <a:p>
            <a:r>
              <a:rPr lang="en-US" sz="2400" dirty="0"/>
              <a:t>Naypyitaw, 14 May 2017</a:t>
            </a:r>
            <a:endParaRPr lang="vi-VN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04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Theoretical Foundations for State Intervention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602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Efficiency</a:t>
            </a:r>
            <a:r>
              <a:rPr lang="vi-VN"/>
              <a:t>: </a:t>
            </a:r>
            <a:r>
              <a:rPr lang="en-US" dirty="0"/>
              <a:t>Correct market failures</a:t>
            </a:r>
            <a:endParaRPr lang="vi-VN"/>
          </a:p>
          <a:p>
            <a:pPr lvl="1"/>
            <a:r>
              <a:rPr lang="en-US" dirty="0"/>
              <a:t>Monopoly</a:t>
            </a:r>
            <a:endParaRPr lang="vi-VN"/>
          </a:p>
          <a:p>
            <a:pPr lvl="1"/>
            <a:r>
              <a:rPr lang="en-US" dirty="0"/>
              <a:t>Public goods</a:t>
            </a:r>
            <a:endParaRPr lang="vi-VN"/>
          </a:p>
          <a:p>
            <a:pPr lvl="1"/>
            <a:r>
              <a:rPr lang="en-US" dirty="0"/>
              <a:t>Externalities</a:t>
            </a:r>
          </a:p>
          <a:p>
            <a:pPr lvl="1"/>
            <a:r>
              <a:rPr lang="en-US" dirty="0"/>
              <a:t>Information asymmetry</a:t>
            </a:r>
          </a:p>
          <a:p>
            <a:pPr lvl="1"/>
            <a:r>
              <a:rPr lang="en-US" dirty="0"/>
              <a:t>Incomplete markets</a:t>
            </a:r>
          </a:p>
          <a:p>
            <a:pPr lvl="1"/>
            <a:r>
              <a:rPr lang="en-US" dirty="0"/>
              <a:t>Macroeconomic disequilibrium</a:t>
            </a:r>
            <a:endParaRPr lang="vi-VN"/>
          </a:p>
          <a:p>
            <a:r>
              <a:rPr lang="en-US" dirty="0"/>
              <a:t>Equity</a:t>
            </a:r>
            <a:r>
              <a:rPr lang="vi-VN"/>
              <a:t>: </a:t>
            </a:r>
            <a:r>
              <a:rPr lang="en-US" dirty="0"/>
              <a:t>Reduce inequality</a:t>
            </a:r>
            <a:endParaRPr lang="vi-VN"/>
          </a:p>
          <a:p>
            <a:pPr lvl="1"/>
            <a:r>
              <a:rPr lang="en-US" dirty="0"/>
              <a:t>Efficiency vs. Equity</a:t>
            </a:r>
            <a:endParaRPr lang="vi-VN"/>
          </a:p>
          <a:p>
            <a:r>
              <a:rPr lang="en-US" dirty="0"/>
              <a:t>Merit goods</a:t>
            </a:r>
            <a:r>
              <a:rPr lang="vi-VN"/>
              <a:t>: </a:t>
            </a:r>
            <a:r>
              <a:rPr lang="en-US" dirty="0"/>
              <a:t>“Paternalistic” state</a:t>
            </a:r>
            <a:endParaRPr lang="vi-VN"/>
          </a:p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7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Interventions by the Government to Correct Market Failures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678363"/>
          </a:xfrm>
        </p:spPr>
        <p:txBody>
          <a:bodyPr>
            <a:normAutofit/>
          </a:bodyPr>
          <a:lstStyle/>
          <a:p>
            <a:r>
              <a:rPr lang="en-US" dirty="0"/>
              <a:t>The government acts as the provider</a:t>
            </a:r>
          </a:p>
          <a:p>
            <a:r>
              <a:rPr lang="en-US" dirty="0"/>
              <a:t>Administrative measures</a:t>
            </a:r>
          </a:p>
          <a:p>
            <a:r>
              <a:rPr lang="en-US" dirty="0"/>
              <a:t>Tax/subsidy</a:t>
            </a:r>
          </a:p>
          <a:p>
            <a:r>
              <a:rPr lang="en-US" dirty="0"/>
              <a:t>Regulation</a:t>
            </a:r>
          </a:p>
          <a:p>
            <a:r>
              <a:rPr lang="en-US" dirty="0"/>
              <a:t>Use the market to correct market failures</a:t>
            </a:r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470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Market and the State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/>
          </a:bodyPr>
          <a:lstStyle/>
          <a:p>
            <a:r>
              <a:rPr lang="en-US" dirty="0"/>
              <a:t>Perfect market</a:t>
            </a:r>
            <a:r>
              <a:rPr lang="vi-VN"/>
              <a:t>: </a:t>
            </a:r>
            <a:r>
              <a:rPr lang="en-US" dirty="0"/>
              <a:t>no need for the government to intervene</a:t>
            </a:r>
            <a:endParaRPr lang="vi-VN"/>
          </a:p>
          <a:p>
            <a:r>
              <a:rPr lang="en-US" dirty="0"/>
              <a:t>Imperfect market</a:t>
            </a:r>
            <a:r>
              <a:rPr lang="vi-VN"/>
              <a:t>: </a:t>
            </a:r>
            <a:r>
              <a:rPr lang="en-US" dirty="0"/>
              <a:t>the government may intervene</a:t>
            </a:r>
            <a:endParaRPr lang="vi-VN"/>
          </a:p>
          <a:p>
            <a:r>
              <a:rPr lang="en-US" dirty="0"/>
              <a:t>But, what about an imperfect government</a:t>
            </a:r>
            <a:r>
              <a:rPr lang="vi-VN"/>
              <a:t>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74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Types of Government Failures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/>
          </a:bodyPr>
          <a:lstStyle/>
          <a:p>
            <a:r>
              <a:rPr lang="en-US" dirty="0"/>
              <a:t>There is a market failure that requires government’s intervention, but the government fails to act</a:t>
            </a:r>
            <a:r>
              <a:rPr lang="vi-VN"/>
              <a:t>.</a:t>
            </a:r>
          </a:p>
          <a:p>
            <a:r>
              <a:rPr lang="en-US" dirty="0"/>
              <a:t>There is no market failure, but the government intervenes, leading to an inefficient allocation of resources</a:t>
            </a:r>
            <a:r>
              <a:rPr lang="vi-VN"/>
              <a:t>.</a:t>
            </a:r>
          </a:p>
          <a:p>
            <a:r>
              <a:rPr lang="en-US" dirty="0"/>
              <a:t>The government intervenes to correct a market failure, but in doing so causes the allocation resources to be more inefficient compared to the case of no intervention</a:t>
            </a:r>
            <a:r>
              <a:rPr lang="vi-VN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971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Causes of Government Failures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/>
          </a:bodyPr>
          <a:lstStyle/>
          <a:p>
            <a:r>
              <a:rPr lang="en-US" sz="2400" dirty="0"/>
              <a:t>Policy analysis</a:t>
            </a:r>
            <a:r>
              <a:rPr lang="vi-VN" sz="2400"/>
              <a:t>, </a:t>
            </a:r>
            <a:r>
              <a:rPr lang="en-US" sz="2400" dirty="0"/>
              <a:t>advocacy, and implementation</a:t>
            </a:r>
            <a:endParaRPr lang="vi-VN" sz="2400"/>
          </a:p>
          <a:p>
            <a:pPr lvl="1"/>
            <a:r>
              <a:rPr lang="en-US" sz="2000" dirty="0"/>
              <a:t>Lack of capacity for policy analysis resulting in wrong or inappropriate selection of policy option</a:t>
            </a:r>
            <a:endParaRPr lang="vi-VN" sz="2000"/>
          </a:p>
          <a:p>
            <a:pPr lvl="1"/>
            <a:r>
              <a:rPr lang="en-US" sz="2000" dirty="0"/>
              <a:t>Lack of real, effective leadership causing bad policies to be selected and/or good policies to be discarded</a:t>
            </a:r>
            <a:endParaRPr lang="vi-VN" sz="2000"/>
          </a:p>
          <a:p>
            <a:pPr lvl="1"/>
            <a:r>
              <a:rPr lang="en-US" sz="2000" dirty="0"/>
              <a:t>Lack of management capacity leading to wrong or ineffective implementation of policy</a:t>
            </a:r>
            <a:endParaRPr lang="vi-VN" sz="2000"/>
          </a:p>
          <a:p>
            <a:r>
              <a:rPr lang="en-US" sz="2400" dirty="0"/>
              <a:t>Interest groups</a:t>
            </a:r>
            <a:endParaRPr lang="vi-VN" sz="2400"/>
          </a:p>
          <a:p>
            <a:pPr lvl="1"/>
            <a:r>
              <a:rPr lang="en-US" sz="2000" dirty="0"/>
              <a:t>Policy manipulation</a:t>
            </a:r>
            <a:endParaRPr lang="vi-VN" sz="2000"/>
          </a:p>
          <a:p>
            <a:pPr lvl="1"/>
            <a:r>
              <a:rPr lang="en-US" sz="2000" dirty="0"/>
              <a:t>Corruption</a:t>
            </a:r>
            <a:endParaRPr lang="vi-VN" sz="20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964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Correcting Government Failures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/>
          </a:bodyPr>
          <a:lstStyle/>
          <a:p>
            <a:r>
              <a:rPr lang="en-US" dirty="0"/>
              <a:t>Resolving the root causes of government failures</a:t>
            </a:r>
            <a:endParaRPr lang="vi-VN"/>
          </a:p>
          <a:p>
            <a:r>
              <a:rPr lang="en-US" dirty="0"/>
              <a:t>Looking for more effective alternatives to direct interventions by the government</a:t>
            </a:r>
            <a:endParaRPr lang="vi-VN"/>
          </a:p>
          <a:p>
            <a:endParaRPr lang="vi-VN"/>
          </a:p>
          <a:p>
            <a:r>
              <a:rPr lang="en-US" dirty="0"/>
              <a:t>Institutional reforms</a:t>
            </a:r>
            <a:endParaRPr lang="vi-VN"/>
          </a:p>
          <a:p>
            <a:pPr marL="0" indent="0">
              <a:buNone/>
            </a:pPr>
            <a:r>
              <a:rPr lang="vi-VN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49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56502-907E-4B4F-9C08-47D898027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Experience from Developing and Transitional Economies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84E08-38C0-499F-8AF4-52A30E00F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Recognizing market failures and government failures</a:t>
            </a:r>
          </a:p>
          <a:p>
            <a:r>
              <a:rPr lang="en-US" dirty="0"/>
              <a:t>Market reforms</a:t>
            </a:r>
          </a:p>
          <a:p>
            <a:r>
              <a:rPr lang="en-US" dirty="0"/>
              <a:t>Institutional reforms</a:t>
            </a:r>
          </a:p>
          <a:p>
            <a:pPr lvl="1"/>
            <a:r>
              <a:rPr lang="en-US" dirty="0"/>
              <a:t>Building institutional capacity to correct market failures</a:t>
            </a:r>
          </a:p>
        </p:txBody>
      </p:sp>
    </p:spTree>
    <p:extLst>
      <p:ext uri="{BB962C8B-B14F-4D97-AF65-F5344CB8AC3E}">
        <p14:creationId xmlns:p14="http://schemas.microsoft.com/office/powerpoint/2010/main" val="3434568182"/>
      </p:ext>
    </p:extLst>
  </p:cSld>
  <p:clrMapOvr>
    <a:masterClrMapping/>
  </p:clrMapOvr>
</p:sld>
</file>

<file path=ppt/theme/theme1.xml><?xml version="1.0" encoding="utf-8"?>
<a:theme xmlns:a="http://schemas.openxmlformats.org/drawingml/2006/main" name="FETP_Presentatio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9B32823B290C4C9456EDEAFAB17A42" ma:contentTypeVersion="10" ma:contentTypeDescription="Create a new document." ma:contentTypeScope="" ma:versionID="e8da5a65e5e59ac2871e33dd0ef82d28">
  <xsd:schema xmlns:xsd="http://www.w3.org/2001/XMLSchema" xmlns:xs="http://www.w3.org/2001/XMLSchema" xmlns:p="http://schemas.microsoft.com/office/2006/metadata/properties" xmlns:ns2="3de6f917-ef6d-4733-95bf-867a29372670" xmlns:ns3="86131c57-d65d-4a16-bace-72eebe1ddfdc" targetNamespace="http://schemas.microsoft.com/office/2006/metadata/properties" ma:root="true" ma:fieldsID="cca40c4a09db15df62432e171c6d7496" ns2:_="" ns3:_="">
    <xsd:import namespace="3de6f917-ef6d-4733-95bf-867a29372670"/>
    <xsd:import namespace="86131c57-d65d-4a16-bace-72eebe1ddf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e6f917-ef6d-4733-95bf-867a293726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31c57-d65d-4a16-bace-72eebe1ddfd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AC7D32-703D-4757-B541-663C803DFE6A}"/>
</file>

<file path=customXml/itemProps2.xml><?xml version="1.0" encoding="utf-8"?>
<ds:datastoreItem xmlns:ds="http://schemas.openxmlformats.org/officeDocument/2006/customXml" ds:itemID="{F1D525F7-48B9-4261-B47E-ABE56443C165}"/>
</file>

<file path=customXml/itemProps3.xml><?xml version="1.0" encoding="utf-8"?>
<ds:datastoreItem xmlns:ds="http://schemas.openxmlformats.org/officeDocument/2006/customXml" ds:itemID="{26E20996-177A-48B2-A097-BA803CABE75F}"/>
</file>

<file path=docProps/app.xml><?xml version="1.0" encoding="utf-8"?>
<Properties xmlns="http://schemas.openxmlformats.org/officeDocument/2006/extended-properties" xmlns:vt="http://schemas.openxmlformats.org/officeDocument/2006/docPropsVTypes">
  <Template>FETP_Presentation_Template</Template>
  <TotalTime>16610</TotalTime>
  <Words>305</Words>
  <Application>Microsoft Office PowerPoint</Application>
  <PresentationFormat>On-screen Show (4:3)</PresentationFormat>
  <Paragraphs>58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FETP_Presentation_Template</vt:lpstr>
      <vt:lpstr>Market Failures, Government Intervention, and Government Failures</vt:lpstr>
      <vt:lpstr>Theoretical Foundations for State Intervention</vt:lpstr>
      <vt:lpstr>Interventions by the Government to Correct Market Failures</vt:lpstr>
      <vt:lpstr>Market and the State</vt:lpstr>
      <vt:lpstr>Three Types of Government Failures</vt:lpstr>
      <vt:lpstr>Causes of Government Failures</vt:lpstr>
      <vt:lpstr>Correcting Government Failures</vt:lpstr>
      <vt:lpstr>Experience from Developing and Transitional Economies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Restructuring the Vietnamese Economy: Institutional Reform and International Integration</dc:title>
  <dc:creator>xthanh</dc:creator>
  <cp:lastModifiedBy>Xuan Thanh Nguyen</cp:lastModifiedBy>
  <cp:revision>767</cp:revision>
  <dcterms:created xsi:type="dcterms:W3CDTF">2014-01-06T01:29:46Z</dcterms:created>
  <dcterms:modified xsi:type="dcterms:W3CDTF">2018-05-11T07:38:43Z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0x010100239B32823B290C4C9456EDEAFAB17A42</vt:lpwstr>
  </property>
</Properties>
</file>