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947" r:id="rId5"/>
    <p:sldId id="962" r:id="rId6"/>
    <p:sldId id="964" r:id="rId7"/>
    <p:sldId id="323" r:id="rId8"/>
    <p:sldId id="958" r:id="rId9"/>
    <p:sldId id="959" r:id="rId10"/>
    <p:sldId id="960" r:id="rId11"/>
    <p:sldId id="961" r:id="rId12"/>
    <p:sldId id="965" r:id="rId13"/>
    <p:sldId id="968" r:id="rId14"/>
    <p:sldId id="911" r:id="rId15"/>
    <p:sldId id="966" r:id="rId16"/>
    <p:sldId id="912" r:id="rId17"/>
    <p:sldId id="969" r:id="rId18"/>
    <p:sldId id="970" r:id="rId19"/>
    <p:sldId id="971" r:id="rId20"/>
    <p:sldId id="942" r:id="rId21"/>
    <p:sldId id="914" r:id="rId22"/>
    <p:sldId id="915" r:id="rId23"/>
    <p:sldId id="938" r:id="rId24"/>
    <p:sldId id="95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AD6066-9BB5-4C45-AEA6-5AFA93C5C156}">
          <p14:sldIdLst>
            <p14:sldId id="947"/>
            <p14:sldId id="962"/>
            <p14:sldId id="964"/>
            <p14:sldId id="323"/>
            <p14:sldId id="958"/>
            <p14:sldId id="959"/>
            <p14:sldId id="960"/>
            <p14:sldId id="961"/>
            <p14:sldId id="965"/>
            <p14:sldId id="968"/>
            <p14:sldId id="911"/>
            <p14:sldId id="966"/>
            <p14:sldId id="912"/>
            <p14:sldId id="969"/>
            <p14:sldId id="970"/>
            <p14:sldId id="971"/>
            <p14:sldId id="942"/>
            <p14:sldId id="914"/>
            <p14:sldId id="915"/>
            <p14:sldId id="938"/>
            <p14:sldId id="95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8014" autoAdjust="0"/>
  </p:normalViewPr>
  <p:slideViewPr>
    <p:cSldViewPr>
      <p:cViewPr varScale="1">
        <p:scale>
          <a:sx n="100" d="100"/>
          <a:sy n="100" d="100"/>
        </p:scale>
        <p:origin x="936" y="90"/>
      </p:cViewPr>
      <p:guideLst>
        <p:guide orient="horz" pos="2160"/>
        <p:guide pos="3840"/>
      </p:guideLst>
    </p:cSldViewPr>
  </p:slideViewPr>
  <p:notesTextViewPr>
    <p:cViewPr>
      <p:scale>
        <a:sx n="1" d="1"/>
        <a:sy n="1" d="1"/>
      </p:scale>
      <p:origin x="0" y="0"/>
    </p:cViewPr>
  </p:notesTextViewPr>
  <p:notesViewPr>
    <p:cSldViewPr>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52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a:t>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Huỳnh Thế Du</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BD42C-FA4E-4BF7-A032-6EEF140BBB69}" type="slidenum">
              <a:rPr lang="en-US" smtClean="0"/>
              <a:t>‹#›</a:t>
            </a:fld>
            <a:endParaRPr lang="en-US"/>
          </a:p>
        </p:txBody>
      </p:sp>
    </p:spTree>
    <p:extLst>
      <p:ext uri="{BB962C8B-B14F-4D97-AF65-F5344CB8AC3E}">
        <p14:creationId xmlns:p14="http://schemas.microsoft.com/office/powerpoint/2010/main" val="26724321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vi-VN"/>
              <a:t>Chương trình Giảng dạy Kinh tế Fulbright</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914B22-6C1E-4131-B6F8-ADDDC873EEF9}" type="datetimeFigureOut">
              <a:rPr lang="en-US" smtClean="0"/>
              <a:t>10/26/2020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Tên Tác Giả</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9FB75-F867-4197-850C-A3930991EBAA}" type="slidenum">
              <a:rPr lang="en-US" smtClean="0"/>
              <a:t>‹#›</a:t>
            </a:fld>
            <a:endParaRPr lang="en-US"/>
          </a:p>
        </p:txBody>
      </p:sp>
    </p:spTree>
    <p:extLst>
      <p:ext uri="{BB962C8B-B14F-4D97-AF65-F5344CB8AC3E}">
        <p14:creationId xmlns:p14="http://schemas.microsoft.com/office/powerpoint/2010/main" val="183619819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vi-VN"/>
              <a:t>Chương trình Giảng dạy Kinh tế Fulbright</a:t>
            </a:r>
            <a:endParaRPr lang="en-US"/>
          </a:p>
        </p:txBody>
      </p:sp>
      <p:sp>
        <p:nvSpPr>
          <p:cNvPr id="5" name="Date Placeholder 4"/>
          <p:cNvSpPr>
            <a:spLocks noGrp="1"/>
          </p:cNvSpPr>
          <p:nvPr>
            <p:ph type="dt" idx="1"/>
          </p:nvPr>
        </p:nvSpPr>
        <p:spPr/>
        <p:txBody>
          <a:bodyPr/>
          <a:lstStyle/>
          <a:p>
            <a:fld id="{56CAFE8A-8A80-4769-AAF8-77745EE46C18}" type="datetime1">
              <a:rPr lang="en-US" smtClean="0"/>
              <a:t>10/26/2020</a:t>
            </a:fld>
            <a:endParaRPr lang="en-US"/>
          </a:p>
        </p:txBody>
      </p:sp>
      <p:sp>
        <p:nvSpPr>
          <p:cNvPr id="6" name="Footer Placeholder 5"/>
          <p:cNvSpPr>
            <a:spLocks noGrp="1"/>
          </p:cNvSpPr>
          <p:nvPr>
            <p:ph type="ftr" sz="quarter" idx="4"/>
          </p:nvPr>
        </p:nvSpPr>
        <p:spPr/>
        <p:txBody>
          <a:bodyPr/>
          <a:lstStyle/>
          <a:p>
            <a:r>
              <a:rPr lang="en-US"/>
              <a:t>Tên Tác Giả</a:t>
            </a:r>
          </a:p>
        </p:txBody>
      </p:sp>
      <p:sp>
        <p:nvSpPr>
          <p:cNvPr id="7" name="Slide Number Placeholder 6"/>
          <p:cNvSpPr>
            <a:spLocks noGrp="1"/>
          </p:cNvSpPr>
          <p:nvPr>
            <p:ph type="sldNum" sz="quarter" idx="5"/>
          </p:nvPr>
        </p:nvSpPr>
        <p:spPr/>
        <p:txBody>
          <a:bodyPr/>
          <a:lstStyle/>
          <a:p>
            <a:fld id="{6DD9FB75-F867-4197-850C-A3930991EBAA}" type="slidenum">
              <a:rPr lang="en-US" smtClean="0"/>
              <a:t>6</a:t>
            </a:fld>
            <a:endParaRPr lang="en-US"/>
          </a:p>
        </p:txBody>
      </p:sp>
    </p:spTree>
    <p:extLst>
      <p:ext uri="{BB962C8B-B14F-4D97-AF65-F5344CB8AC3E}">
        <p14:creationId xmlns:p14="http://schemas.microsoft.com/office/powerpoint/2010/main" val="427484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52512"/>
            <a:ext cx="8331200" cy="1905000"/>
          </a:xfrm>
        </p:spPr>
        <p:txBody>
          <a:bodyPr anchor="b">
            <a:normAutofit/>
          </a:bodyPr>
          <a:lstStyle>
            <a:lvl1pPr algn="r">
              <a:defRPr sz="4400" b="1">
                <a:solidFill>
                  <a:schemeClr val="accent1">
                    <a:lumMod val="75000"/>
                  </a:schemeClr>
                </a:solidFill>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609600" y="3124200"/>
            <a:ext cx="8331200" cy="1524000"/>
          </a:xfrm>
        </p:spPr>
        <p:txBody>
          <a:bodyPr>
            <a:normAutofit/>
          </a:bodyPr>
          <a:lstStyle>
            <a:lvl1pPr marL="0" indent="0" algn="r">
              <a:buNone/>
              <a:defRPr sz="2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9" name="Straight Connector 8"/>
          <p:cNvCxnSpPr/>
          <p:nvPr userDrawn="1"/>
        </p:nvCxnSpPr>
        <p:spPr>
          <a:xfrm>
            <a:off x="9042400" y="1524001"/>
            <a:ext cx="0" cy="3901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09600" y="3048000"/>
            <a:ext cx="110744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2" name="Group 8"/>
          <p:cNvGrpSpPr>
            <a:grpSpLocks/>
          </p:cNvGrpSpPr>
          <p:nvPr userDrawn="1"/>
        </p:nvGrpSpPr>
        <p:grpSpPr bwMode="auto">
          <a:xfrm>
            <a:off x="9290050" y="3236119"/>
            <a:ext cx="1784351" cy="2189162"/>
            <a:chOff x="4704" y="1885"/>
            <a:chExt cx="843" cy="1379"/>
          </a:xfrm>
        </p:grpSpPr>
        <p:sp>
          <p:nvSpPr>
            <p:cNvPr id="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grpSp>
      <p:cxnSp>
        <p:nvCxnSpPr>
          <p:cNvPr id="48" name="Straight Connector 47"/>
          <p:cNvCxnSpPr/>
          <p:nvPr userDrawn="1"/>
        </p:nvCxnSpPr>
        <p:spPr>
          <a:xfrm>
            <a:off x="9101957" y="1676401"/>
            <a:ext cx="0" cy="390128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748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vl1pPr>
          </a:lstStyle>
          <a:p>
            <a:r>
              <a:rPr lang="en-US"/>
              <a:t>Click to edit Master title style</a:t>
            </a:r>
          </a:p>
        </p:txBody>
      </p:sp>
      <p:sp>
        <p:nvSpPr>
          <p:cNvPr id="3" name="Content Placeholder 2"/>
          <p:cNvSpPr>
            <a:spLocks noGrp="1"/>
          </p:cNvSpPr>
          <p:nvPr>
            <p:ph idx="1"/>
          </p:nvPr>
        </p:nvSpPr>
        <p:spPr>
          <a:xfrm>
            <a:off x="609600" y="1570040"/>
            <a:ext cx="10972800" cy="4678360"/>
          </a:xfrm>
        </p:spPr>
        <p:txBody>
          <a:bodyPr>
            <a:normAutofit/>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62F57A6F-19E8-473A-B368-48720470F274}" type="slidenum">
              <a:rPr lang="en-US" smtClean="0"/>
              <a:t>‹#›</a:t>
            </a:fld>
            <a:endParaRPr lang="en-US"/>
          </a:p>
        </p:txBody>
      </p:sp>
      <p:cxnSp>
        <p:nvCxnSpPr>
          <p:cNvPr id="7" name="Straight Connector 6"/>
          <p:cNvCxnSpPr/>
          <p:nvPr userDrawn="1"/>
        </p:nvCxnSpPr>
        <p:spPr>
          <a:xfrm>
            <a:off x="609600" y="1295400"/>
            <a:ext cx="11074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47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0"/>
            </a:lvl1pPr>
          </a:lstStyle>
          <a:p>
            <a:r>
              <a:rPr lang="en-US"/>
              <a:t>Click to edit Master title style</a:t>
            </a:r>
          </a:p>
        </p:txBody>
      </p:sp>
      <p:sp>
        <p:nvSpPr>
          <p:cNvPr id="3" name="Content Placeholder 2"/>
          <p:cNvSpPr>
            <a:spLocks noGrp="1"/>
          </p:cNvSpPr>
          <p:nvPr>
            <p:ph sz="half" idx="1"/>
          </p:nvPr>
        </p:nvSpPr>
        <p:spPr>
          <a:xfrm>
            <a:off x="609600" y="1219201"/>
            <a:ext cx="5384800" cy="4906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19201"/>
            <a:ext cx="5384800" cy="4906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9211CB-2640-4540-A6BF-EFACA3CC16CF}" type="datetime1">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62F57A6F-19E8-473A-B368-48720470F274}" type="slidenum">
              <a:rPr lang="en-US" smtClean="0"/>
              <a:t>‹#›</a:t>
            </a:fld>
            <a:endParaRPr lang="en-US"/>
          </a:p>
        </p:txBody>
      </p:sp>
      <p:cxnSp>
        <p:nvCxnSpPr>
          <p:cNvPr id="8" name="Straight Connector 7"/>
          <p:cNvCxnSpPr/>
          <p:nvPr userDrawn="1"/>
        </p:nvCxnSpPr>
        <p:spPr>
          <a:xfrm>
            <a:off x="609600" y="990600"/>
            <a:ext cx="11074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82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0"/>
            </a:lvl1pPr>
          </a:lstStyle>
          <a:p>
            <a:r>
              <a:rPr lang="en-US"/>
              <a:t>Click to edit Master title style</a:t>
            </a:r>
          </a:p>
        </p:txBody>
      </p:sp>
      <p:sp>
        <p:nvSpPr>
          <p:cNvPr id="3" name="Text Placeholder 2"/>
          <p:cNvSpPr>
            <a:spLocks noGrp="1"/>
          </p:cNvSpPr>
          <p:nvPr>
            <p:ph type="body" idx="1"/>
          </p:nvPr>
        </p:nvSpPr>
        <p:spPr>
          <a:xfrm>
            <a:off x="609600" y="1219200"/>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858962"/>
            <a:ext cx="5386917" cy="431323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219200"/>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58962"/>
            <a:ext cx="5389033" cy="431323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A1314A-D66C-4763-9B2B-F0AF909F067F}" type="datetime1">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62F57A6F-19E8-473A-B368-48720470F274}" type="slidenum">
              <a:rPr lang="en-US" smtClean="0"/>
              <a:t>‹#›</a:t>
            </a:fld>
            <a:endParaRPr lang="en-US"/>
          </a:p>
        </p:txBody>
      </p:sp>
      <p:cxnSp>
        <p:nvCxnSpPr>
          <p:cNvPr id="10" name="Straight Connector 9"/>
          <p:cNvCxnSpPr/>
          <p:nvPr userDrawn="1"/>
        </p:nvCxnSpPr>
        <p:spPr>
          <a:xfrm>
            <a:off x="609600" y="990600"/>
            <a:ext cx="11074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91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0"/>
            </a:lvl1pPr>
          </a:lstStyle>
          <a:p>
            <a:r>
              <a:rPr lang="en-US"/>
              <a:t>Click to edit Master title style</a:t>
            </a:r>
          </a:p>
        </p:txBody>
      </p:sp>
      <p:sp>
        <p:nvSpPr>
          <p:cNvPr id="3" name="Date Placeholder 2"/>
          <p:cNvSpPr>
            <a:spLocks noGrp="1"/>
          </p:cNvSpPr>
          <p:nvPr>
            <p:ph type="dt" sz="half" idx="10"/>
          </p:nvPr>
        </p:nvSpPr>
        <p:spPr/>
        <p:txBody>
          <a:bodyPr/>
          <a:lstStyle/>
          <a:p>
            <a:fld id="{D6D08466-E166-4129-8804-ED27DBF98C64}" type="datetime1">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62F57A6F-19E8-473A-B368-48720470F274}" type="slidenum">
              <a:rPr lang="en-US" smtClean="0"/>
              <a:t>‹#›</a:t>
            </a:fld>
            <a:endParaRPr lang="en-US"/>
          </a:p>
        </p:txBody>
      </p:sp>
      <p:cxnSp>
        <p:nvCxnSpPr>
          <p:cNvPr id="6" name="Straight Connector 5"/>
          <p:cNvCxnSpPr/>
          <p:nvPr userDrawn="1"/>
        </p:nvCxnSpPr>
        <p:spPr>
          <a:xfrm>
            <a:off x="609600" y="990600"/>
            <a:ext cx="11074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751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8C473-FBCD-4813-9590-7178731721B1}" type="datetime1">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62F57A6F-19E8-473A-B368-48720470F274}" type="slidenum">
              <a:rPr lang="en-US" smtClean="0"/>
              <a:t>‹#›</a:t>
            </a:fld>
            <a:endParaRPr lang="en-US"/>
          </a:p>
        </p:txBody>
      </p:sp>
    </p:spTree>
    <p:extLst>
      <p:ext uri="{BB962C8B-B14F-4D97-AF65-F5344CB8AC3E}">
        <p14:creationId xmlns:p14="http://schemas.microsoft.com/office/powerpoint/2010/main" val="28429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5D97FB-4EFE-4373-AAC4-7C26E3F198E6}" type="datetime1">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62F57A6F-19E8-473A-B368-48720470F274}" type="slidenum">
              <a:rPr lang="en-US" smtClean="0"/>
              <a:t>‹#›</a:t>
            </a:fld>
            <a:endParaRPr lang="en-US"/>
          </a:p>
        </p:txBody>
      </p:sp>
    </p:spTree>
    <p:extLst>
      <p:ext uri="{BB962C8B-B14F-4D97-AF65-F5344CB8AC3E}">
        <p14:creationId xmlns:p14="http://schemas.microsoft.com/office/powerpoint/2010/main" val="206555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109728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09600" y="612775"/>
            <a:ext cx="109728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5367338"/>
            <a:ext cx="10972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EE7A7A-CE6B-4149-B48F-7D998A1E5669}" type="datetime1">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62F57A6F-19E8-473A-B368-48720470F274}" type="slidenum">
              <a:rPr lang="en-US" smtClean="0"/>
              <a:t>‹#›</a:t>
            </a:fld>
            <a:endParaRPr lang="en-US"/>
          </a:p>
        </p:txBody>
      </p:sp>
    </p:spTree>
    <p:extLst>
      <p:ext uri="{BB962C8B-B14F-4D97-AF65-F5344CB8AC3E}">
        <p14:creationId xmlns:p14="http://schemas.microsoft.com/office/powerpoint/2010/main" val="203041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15" name="Title 1"/>
          <p:cNvSpPr>
            <a:spLocks noGrp="1"/>
          </p:cNvSpPr>
          <p:nvPr>
            <p:ph type="ctrTitle"/>
          </p:nvPr>
        </p:nvSpPr>
        <p:spPr>
          <a:xfrm>
            <a:off x="914400" y="3088375"/>
            <a:ext cx="10363200" cy="1409484"/>
          </a:xfrm>
        </p:spPr>
        <p:txBody>
          <a:bodyPr anchor="ctr">
            <a:normAutofit/>
          </a:bodyPr>
          <a:lstStyle>
            <a:lvl1pPr algn="ctr">
              <a:defRPr sz="3000" b="1">
                <a:solidFill>
                  <a:schemeClr val="bg1"/>
                </a:solidFill>
              </a:defRPr>
            </a:lvl1pPr>
          </a:lstStyle>
          <a:p>
            <a:r>
              <a:rPr lang="en-US"/>
              <a:t>Click to edit Master title style</a:t>
            </a:r>
            <a:endParaRPr lang="en-US" dirty="0"/>
          </a:p>
        </p:txBody>
      </p:sp>
      <p:sp>
        <p:nvSpPr>
          <p:cNvPr id="17" name="Subtitle 2"/>
          <p:cNvSpPr>
            <a:spLocks noGrp="1"/>
          </p:cNvSpPr>
          <p:nvPr>
            <p:ph type="subTitle" idx="1"/>
          </p:nvPr>
        </p:nvSpPr>
        <p:spPr>
          <a:xfrm>
            <a:off x="1524000" y="4631778"/>
            <a:ext cx="9144000" cy="51386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grpSp>
        <p:nvGrpSpPr>
          <p:cNvPr id="4" name="Group 3">
            <a:extLst>
              <a:ext uri="{FF2B5EF4-FFF2-40B4-BE49-F238E27FC236}">
                <a16:creationId xmlns:a16="http://schemas.microsoft.com/office/drawing/2014/main" id="{0D318A82-E612-4B99-9C56-CE7A69EB8308}"/>
              </a:ext>
            </a:extLst>
          </p:cNvPr>
          <p:cNvGrpSpPr>
            <a:grpSpLocks/>
          </p:cNvGrpSpPr>
          <p:nvPr userDrawn="1"/>
        </p:nvGrpSpPr>
        <p:grpSpPr bwMode="auto">
          <a:xfrm>
            <a:off x="76200" y="76200"/>
            <a:ext cx="2736215" cy="751840"/>
            <a:chOff x="0" y="0"/>
            <a:chExt cx="4309" cy="1184"/>
          </a:xfrm>
        </p:grpSpPr>
        <p:sp>
          <p:nvSpPr>
            <p:cNvPr id="5" name="AutoShape 3">
              <a:extLst>
                <a:ext uri="{FF2B5EF4-FFF2-40B4-BE49-F238E27FC236}">
                  <a16:creationId xmlns:a16="http://schemas.microsoft.com/office/drawing/2014/main" id="{832B0508-73FA-4D84-A5F6-C4581C986CF8}"/>
                </a:ext>
              </a:extLst>
            </p:cNvPr>
            <p:cNvSpPr>
              <a:spLocks/>
            </p:cNvSpPr>
            <p:nvPr userDrawn="1"/>
          </p:nvSpPr>
          <p:spPr bwMode="auto">
            <a:xfrm>
              <a:off x="0" y="0"/>
              <a:ext cx="4309" cy="1184"/>
            </a:xfrm>
            <a:custGeom>
              <a:avLst/>
              <a:gdLst>
                <a:gd name="T0" fmla="*/ 1160 w 4309"/>
                <a:gd name="T1" fmla="*/ 146 h 1184"/>
                <a:gd name="T2" fmla="*/ 1280 w 4309"/>
                <a:gd name="T3" fmla="*/ 865 h 1184"/>
                <a:gd name="T4" fmla="*/ 2445 w 4309"/>
                <a:gd name="T5" fmla="*/ 363 h 1184"/>
                <a:gd name="T6" fmla="*/ 2401 w 4309"/>
                <a:gd name="T7" fmla="*/ 865 h 1184"/>
                <a:gd name="T8" fmla="*/ 513 w 4309"/>
                <a:gd name="T9" fmla="*/ 325 h 1184"/>
                <a:gd name="T10" fmla="*/ 675 w 4309"/>
                <a:gd name="T11" fmla="*/ 875 h 1184"/>
                <a:gd name="T12" fmla="*/ 714 w 4309"/>
                <a:gd name="T13" fmla="*/ 768 h 1184"/>
                <a:gd name="T14" fmla="*/ 0 w 4309"/>
                <a:gd name="T15" fmla="*/ 5 h 1184"/>
                <a:gd name="T16" fmla="*/ 38 w 4309"/>
                <a:gd name="T17" fmla="*/ 831 h 1184"/>
                <a:gd name="T18" fmla="*/ 194 w 4309"/>
                <a:gd name="T19" fmla="*/ 409 h 1184"/>
                <a:gd name="T20" fmla="*/ 1056 w 4309"/>
                <a:gd name="T21" fmla="*/ 779 h 1184"/>
                <a:gd name="T22" fmla="*/ 886 w 4309"/>
                <a:gd name="T23" fmla="*/ 264 h 1184"/>
                <a:gd name="T24" fmla="*/ 846 w 4309"/>
                <a:gd name="T25" fmla="*/ 769 h 1184"/>
                <a:gd name="T26" fmla="*/ 390 w 4309"/>
                <a:gd name="T27" fmla="*/ 95 h 1184"/>
                <a:gd name="T28" fmla="*/ 2663 w 4309"/>
                <a:gd name="T29" fmla="*/ 993 h 1184"/>
                <a:gd name="T30" fmla="*/ 3058 w 4309"/>
                <a:gd name="T31" fmla="*/ 1162 h 1184"/>
                <a:gd name="T32" fmla="*/ 2704 w 4309"/>
                <a:gd name="T33" fmla="*/ 1038 h 1184"/>
                <a:gd name="T34" fmla="*/ 2671 w 4309"/>
                <a:gd name="T35" fmla="*/ 343 h 1184"/>
                <a:gd name="T36" fmla="*/ 2763 w 4309"/>
                <a:gd name="T37" fmla="*/ 682 h 1184"/>
                <a:gd name="T38" fmla="*/ 2884 w 4309"/>
                <a:gd name="T39" fmla="*/ 844 h 1184"/>
                <a:gd name="T40" fmla="*/ 3050 w 4309"/>
                <a:gd name="T41" fmla="*/ 1065 h 1184"/>
                <a:gd name="T42" fmla="*/ 3262 w 4309"/>
                <a:gd name="T43" fmla="*/ 884 h 1184"/>
                <a:gd name="T44" fmla="*/ 2850 w 4309"/>
                <a:gd name="T45" fmla="*/ 744 h 1184"/>
                <a:gd name="T46" fmla="*/ 3101 w 4309"/>
                <a:gd name="T47" fmla="*/ 643 h 1184"/>
                <a:gd name="T48" fmla="*/ 2770 w 4309"/>
                <a:gd name="T49" fmla="*/ 416 h 1184"/>
                <a:gd name="T50" fmla="*/ 3293 w 4309"/>
                <a:gd name="T51" fmla="*/ 0 h 1184"/>
                <a:gd name="T52" fmla="*/ 3343 w 4309"/>
                <a:gd name="T53" fmla="*/ 762 h 1184"/>
                <a:gd name="T54" fmla="*/ 3470 w 4309"/>
                <a:gd name="T55" fmla="*/ 434 h 1184"/>
                <a:gd name="T56" fmla="*/ 3462 w 4309"/>
                <a:gd name="T57" fmla="*/ 0 h 1184"/>
                <a:gd name="T58" fmla="*/ 3763 w 4309"/>
                <a:gd name="T59" fmla="*/ 726 h 1184"/>
                <a:gd name="T60" fmla="*/ 3882 w 4309"/>
                <a:gd name="T61" fmla="*/ 865 h 1184"/>
                <a:gd name="T62" fmla="*/ 2974 w 4309"/>
                <a:gd name="T63" fmla="*/ 345 h 1184"/>
                <a:gd name="T64" fmla="*/ 2911 w 4309"/>
                <a:gd name="T65" fmla="*/ 607 h 1184"/>
                <a:gd name="T66" fmla="*/ 3147 w 4309"/>
                <a:gd name="T67" fmla="*/ 369 h 1184"/>
                <a:gd name="T68" fmla="*/ 3501 w 4309"/>
                <a:gd name="T69" fmla="*/ 289 h 1184"/>
                <a:gd name="T70" fmla="*/ 3985 w 4309"/>
                <a:gd name="T71" fmla="*/ 347 h 1184"/>
                <a:gd name="T72" fmla="*/ 4171 w 4309"/>
                <a:gd name="T73" fmla="*/ 882 h 1184"/>
                <a:gd name="T74" fmla="*/ 4151 w 4309"/>
                <a:gd name="T75" fmla="*/ 773 h 1184"/>
                <a:gd name="T76" fmla="*/ 4243 w 4309"/>
                <a:gd name="T77" fmla="*/ 794 h 1184"/>
                <a:gd name="T78" fmla="*/ 4016 w 4309"/>
                <a:gd name="T79" fmla="*/ 220 h 1184"/>
                <a:gd name="T80" fmla="*/ 4105 w 4309"/>
                <a:gd name="T81" fmla="*/ 65 h 1184"/>
                <a:gd name="T82" fmla="*/ 2045 w 4309"/>
                <a:gd name="T83" fmla="*/ 390 h 1184"/>
                <a:gd name="T84" fmla="*/ 2165 w 4309"/>
                <a:gd name="T85" fmla="*/ 865 h 1184"/>
                <a:gd name="T86" fmla="*/ 2368 w 4309"/>
                <a:gd name="T87" fmla="*/ 343 h 1184"/>
                <a:gd name="T88" fmla="*/ 2356 w 4309"/>
                <a:gd name="T89" fmla="*/ 358 h 1184"/>
                <a:gd name="T90" fmla="*/ 2165 w 4309"/>
                <a:gd name="T91" fmla="*/ 343 h 1184"/>
                <a:gd name="T92" fmla="*/ 1509 w 4309"/>
                <a:gd name="T93" fmla="*/ 0 h 1184"/>
                <a:gd name="T94" fmla="*/ 1390 w 4309"/>
                <a:gd name="T95" fmla="*/ 732 h 1184"/>
                <a:gd name="T96" fmla="*/ 1697 w 4309"/>
                <a:gd name="T97" fmla="*/ 859 h 1184"/>
                <a:gd name="T98" fmla="*/ 1909 w 4309"/>
                <a:gd name="T99" fmla="*/ 341 h 1184"/>
                <a:gd name="T100" fmla="*/ 1839 w 4309"/>
                <a:gd name="T101" fmla="*/ 622 h 1184"/>
                <a:gd name="T102" fmla="*/ 1954 w 4309"/>
                <a:gd name="T103" fmla="*/ 676 h 1184"/>
                <a:gd name="T104" fmla="*/ 1679 w 4309"/>
                <a:gd name="T105" fmla="*/ 244 h 1184"/>
                <a:gd name="T106" fmla="*/ 1619 w 4309"/>
                <a:gd name="T107" fmla="*/ 343 h 1184"/>
                <a:gd name="T108" fmla="*/ 2503 w 4309"/>
                <a:gd name="T109" fmla="*/ 27 h 1184"/>
                <a:gd name="T110" fmla="*/ 2472 w 4309"/>
                <a:gd name="T111" fmla="*/ 177 h 1184"/>
                <a:gd name="T112" fmla="*/ 2557 w 4309"/>
                <a:gd name="T113" fmla="*/ 50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09" h="1184">
                  <a:moveTo>
                    <a:pt x="1280" y="0"/>
                  </a:moveTo>
                  <a:lnTo>
                    <a:pt x="1112" y="0"/>
                  </a:lnTo>
                  <a:lnTo>
                    <a:pt x="1112" y="5"/>
                  </a:lnTo>
                  <a:lnTo>
                    <a:pt x="1143" y="32"/>
                  </a:lnTo>
                  <a:lnTo>
                    <a:pt x="1157" y="65"/>
                  </a:lnTo>
                  <a:lnTo>
                    <a:pt x="1161" y="103"/>
                  </a:lnTo>
                  <a:lnTo>
                    <a:pt x="1160" y="146"/>
                  </a:lnTo>
                  <a:lnTo>
                    <a:pt x="1160" y="719"/>
                  </a:lnTo>
                  <a:lnTo>
                    <a:pt x="1161" y="761"/>
                  </a:lnTo>
                  <a:lnTo>
                    <a:pt x="1157" y="799"/>
                  </a:lnTo>
                  <a:lnTo>
                    <a:pt x="1144" y="833"/>
                  </a:lnTo>
                  <a:lnTo>
                    <a:pt x="1115" y="860"/>
                  </a:lnTo>
                  <a:lnTo>
                    <a:pt x="1115" y="865"/>
                  </a:lnTo>
                  <a:lnTo>
                    <a:pt x="1280" y="865"/>
                  </a:lnTo>
                  <a:lnTo>
                    <a:pt x="1280" y="0"/>
                  </a:lnTo>
                  <a:close/>
                  <a:moveTo>
                    <a:pt x="2565" y="260"/>
                  </a:moveTo>
                  <a:lnTo>
                    <a:pt x="2396" y="260"/>
                  </a:lnTo>
                  <a:lnTo>
                    <a:pt x="2396" y="264"/>
                  </a:lnTo>
                  <a:lnTo>
                    <a:pt x="2428" y="292"/>
                  </a:lnTo>
                  <a:lnTo>
                    <a:pt x="2442" y="325"/>
                  </a:lnTo>
                  <a:lnTo>
                    <a:pt x="2445" y="363"/>
                  </a:lnTo>
                  <a:lnTo>
                    <a:pt x="2445" y="406"/>
                  </a:lnTo>
                  <a:lnTo>
                    <a:pt x="2445" y="719"/>
                  </a:lnTo>
                  <a:lnTo>
                    <a:pt x="2445" y="761"/>
                  </a:lnTo>
                  <a:lnTo>
                    <a:pt x="2442" y="799"/>
                  </a:lnTo>
                  <a:lnTo>
                    <a:pt x="2430" y="833"/>
                  </a:lnTo>
                  <a:lnTo>
                    <a:pt x="2401" y="860"/>
                  </a:lnTo>
                  <a:lnTo>
                    <a:pt x="2401" y="865"/>
                  </a:lnTo>
                  <a:lnTo>
                    <a:pt x="2565" y="865"/>
                  </a:lnTo>
                  <a:lnTo>
                    <a:pt x="2565" y="260"/>
                  </a:lnTo>
                  <a:close/>
                  <a:moveTo>
                    <a:pt x="636" y="260"/>
                  </a:moveTo>
                  <a:lnTo>
                    <a:pt x="466" y="260"/>
                  </a:lnTo>
                  <a:lnTo>
                    <a:pt x="466" y="264"/>
                  </a:lnTo>
                  <a:lnTo>
                    <a:pt x="498" y="292"/>
                  </a:lnTo>
                  <a:lnTo>
                    <a:pt x="513" y="325"/>
                  </a:lnTo>
                  <a:lnTo>
                    <a:pt x="517" y="363"/>
                  </a:lnTo>
                  <a:lnTo>
                    <a:pt x="517" y="610"/>
                  </a:lnTo>
                  <a:lnTo>
                    <a:pt x="523" y="693"/>
                  </a:lnTo>
                  <a:lnTo>
                    <a:pt x="542" y="762"/>
                  </a:lnTo>
                  <a:lnTo>
                    <a:pt x="573" y="815"/>
                  </a:lnTo>
                  <a:lnTo>
                    <a:pt x="617" y="852"/>
                  </a:lnTo>
                  <a:lnTo>
                    <a:pt x="675" y="875"/>
                  </a:lnTo>
                  <a:lnTo>
                    <a:pt x="747" y="882"/>
                  </a:lnTo>
                  <a:lnTo>
                    <a:pt x="808" y="876"/>
                  </a:lnTo>
                  <a:lnTo>
                    <a:pt x="858" y="858"/>
                  </a:lnTo>
                  <a:lnTo>
                    <a:pt x="900" y="826"/>
                  </a:lnTo>
                  <a:lnTo>
                    <a:pt x="935" y="781"/>
                  </a:lnTo>
                  <a:lnTo>
                    <a:pt x="786" y="781"/>
                  </a:lnTo>
                  <a:lnTo>
                    <a:pt x="714" y="768"/>
                  </a:lnTo>
                  <a:lnTo>
                    <a:pt x="668" y="729"/>
                  </a:lnTo>
                  <a:lnTo>
                    <a:pt x="644" y="668"/>
                  </a:lnTo>
                  <a:lnTo>
                    <a:pt x="636" y="587"/>
                  </a:lnTo>
                  <a:lnTo>
                    <a:pt x="636" y="260"/>
                  </a:lnTo>
                  <a:close/>
                  <a:moveTo>
                    <a:pt x="549" y="0"/>
                  </a:moveTo>
                  <a:lnTo>
                    <a:pt x="0" y="0"/>
                  </a:lnTo>
                  <a:lnTo>
                    <a:pt x="0" y="5"/>
                  </a:lnTo>
                  <a:lnTo>
                    <a:pt x="38" y="35"/>
                  </a:lnTo>
                  <a:lnTo>
                    <a:pt x="55" y="82"/>
                  </a:lnTo>
                  <a:lnTo>
                    <a:pt x="59" y="135"/>
                  </a:lnTo>
                  <a:lnTo>
                    <a:pt x="59" y="693"/>
                  </a:lnTo>
                  <a:lnTo>
                    <a:pt x="59" y="730"/>
                  </a:lnTo>
                  <a:lnTo>
                    <a:pt x="55" y="784"/>
                  </a:lnTo>
                  <a:lnTo>
                    <a:pt x="38" y="831"/>
                  </a:lnTo>
                  <a:lnTo>
                    <a:pt x="0" y="860"/>
                  </a:lnTo>
                  <a:lnTo>
                    <a:pt x="0" y="865"/>
                  </a:lnTo>
                  <a:lnTo>
                    <a:pt x="194" y="865"/>
                  </a:lnTo>
                  <a:lnTo>
                    <a:pt x="194" y="503"/>
                  </a:lnTo>
                  <a:lnTo>
                    <a:pt x="388" y="503"/>
                  </a:lnTo>
                  <a:lnTo>
                    <a:pt x="447" y="409"/>
                  </a:lnTo>
                  <a:lnTo>
                    <a:pt x="194" y="409"/>
                  </a:lnTo>
                  <a:lnTo>
                    <a:pt x="194" y="104"/>
                  </a:lnTo>
                  <a:lnTo>
                    <a:pt x="236" y="99"/>
                  </a:lnTo>
                  <a:lnTo>
                    <a:pt x="291" y="97"/>
                  </a:lnTo>
                  <a:lnTo>
                    <a:pt x="346" y="95"/>
                  </a:lnTo>
                  <a:lnTo>
                    <a:pt x="549" y="95"/>
                  </a:lnTo>
                  <a:lnTo>
                    <a:pt x="549" y="0"/>
                  </a:lnTo>
                  <a:close/>
                  <a:moveTo>
                    <a:pt x="1056" y="779"/>
                  </a:moveTo>
                  <a:lnTo>
                    <a:pt x="937" y="779"/>
                  </a:lnTo>
                  <a:lnTo>
                    <a:pt x="937" y="865"/>
                  </a:lnTo>
                  <a:lnTo>
                    <a:pt x="1056" y="865"/>
                  </a:lnTo>
                  <a:lnTo>
                    <a:pt x="1056" y="779"/>
                  </a:lnTo>
                  <a:close/>
                  <a:moveTo>
                    <a:pt x="1056" y="260"/>
                  </a:moveTo>
                  <a:lnTo>
                    <a:pt x="886" y="260"/>
                  </a:lnTo>
                  <a:lnTo>
                    <a:pt x="886" y="264"/>
                  </a:lnTo>
                  <a:lnTo>
                    <a:pt x="918" y="292"/>
                  </a:lnTo>
                  <a:lnTo>
                    <a:pt x="933" y="325"/>
                  </a:lnTo>
                  <a:lnTo>
                    <a:pt x="937" y="363"/>
                  </a:lnTo>
                  <a:lnTo>
                    <a:pt x="937" y="610"/>
                  </a:lnTo>
                  <a:lnTo>
                    <a:pt x="925" y="679"/>
                  </a:lnTo>
                  <a:lnTo>
                    <a:pt x="894" y="733"/>
                  </a:lnTo>
                  <a:lnTo>
                    <a:pt x="846" y="769"/>
                  </a:lnTo>
                  <a:lnTo>
                    <a:pt x="786" y="781"/>
                  </a:lnTo>
                  <a:lnTo>
                    <a:pt x="935" y="781"/>
                  </a:lnTo>
                  <a:lnTo>
                    <a:pt x="937" y="779"/>
                  </a:lnTo>
                  <a:lnTo>
                    <a:pt x="1056" y="779"/>
                  </a:lnTo>
                  <a:lnTo>
                    <a:pt x="1056" y="260"/>
                  </a:lnTo>
                  <a:close/>
                  <a:moveTo>
                    <a:pt x="549" y="95"/>
                  </a:moveTo>
                  <a:lnTo>
                    <a:pt x="390" y="95"/>
                  </a:lnTo>
                  <a:lnTo>
                    <a:pt x="434" y="97"/>
                  </a:lnTo>
                  <a:lnTo>
                    <a:pt x="475" y="103"/>
                  </a:lnTo>
                  <a:lnTo>
                    <a:pt x="512" y="119"/>
                  </a:lnTo>
                  <a:lnTo>
                    <a:pt x="545" y="146"/>
                  </a:lnTo>
                  <a:lnTo>
                    <a:pt x="549" y="146"/>
                  </a:lnTo>
                  <a:lnTo>
                    <a:pt x="549" y="95"/>
                  </a:lnTo>
                  <a:close/>
                  <a:moveTo>
                    <a:pt x="2663" y="993"/>
                  </a:moveTo>
                  <a:lnTo>
                    <a:pt x="2595" y="1099"/>
                  </a:lnTo>
                  <a:lnTo>
                    <a:pt x="2655" y="1135"/>
                  </a:lnTo>
                  <a:lnTo>
                    <a:pt x="2728" y="1161"/>
                  </a:lnTo>
                  <a:lnTo>
                    <a:pt x="2810" y="1178"/>
                  </a:lnTo>
                  <a:lnTo>
                    <a:pt x="2893" y="1184"/>
                  </a:lnTo>
                  <a:lnTo>
                    <a:pt x="2979" y="1178"/>
                  </a:lnTo>
                  <a:lnTo>
                    <a:pt x="3058" y="1162"/>
                  </a:lnTo>
                  <a:lnTo>
                    <a:pt x="3128" y="1135"/>
                  </a:lnTo>
                  <a:lnTo>
                    <a:pt x="3187" y="1100"/>
                  </a:lnTo>
                  <a:lnTo>
                    <a:pt x="3190" y="1097"/>
                  </a:lnTo>
                  <a:lnTo>
                    <a:pt x="2897" y="1097"/>
                  </a:lnTo>
                  <a:lnTo>
                    <a:pt x="2827" y="1090"/>
                  </a:lnTo>
                  <a:lnTo>
                    <a:pt x="2761" y="1071"/>
                  </a:lnTo>
                  <a:lnTo>
                    <a:pt x="2704" y="1038"/>
                  </a:lnTo>
                  <a:lnTo>
                    <a:pt x="2663" y="993"/>
                  </a:lnTo>
                  <a:close/>
                  <a:moveTo>
                    <a:pt x="3308" y="253"/>
                  </a:moveTo>
                  <a:lnTo>
                    <a:pt x="2922" y="253"/>
                  </a:lnTo>
                  <a:lnTo>
                    <a:pt x="2849" y="258"/>
                  </a:lnTo>
                  <a:lnTo>
                    <a:pt x="2780" y="274"/>
                  </a:lnTo>
                  <a:lnTo>
                    <a:pt x="2719" y="302"/>
                  </a:lnTo>
                  <a:lnTo>
                    <a:pt x="2671" y="343"/>
                  </a:lnTo>
                  <a:lnTo>
                    <a:pt x="2638" y="397"/>
                  </a:lnTo>
                  <a:lnTo>
                    <a:pt x="2627" y="466"/>
                  </a:lnTo>
                  <a:lnTo>
                    <a:pt x="2642" y="537"/>
                  </a:lnTo>
                  <a:lnTo>
                    <a:pt x="2682" y="598"/>
                  </a:lnTo>
                  <a:lnTo>
                    <a:pt x="2735" y="643"/>
                  </a:lnTo>
                  <a:lnTo>
                    <a:pt x="2789" y="667"/>
                  </a:lnTo>
                  <a:lnTo>
                    <a:pt x="2763" y="682"/>
                  </a:lnTo>
                  <a:lnTo>
                    <a:pt x="2733" y="706"/>
                  </a:lnTo>
                  <a:lnTo>
                    <a:pt x="2708" y="736"/>
                  </a:lnTo>
                  <a:lnTo>
                    <a:pt x="2697" y="766"/>
                  </a:lnTo>
                  <a:lnTo>
                    <a:pt x="2704" y="797"/>
                  </a:lnTo>
                  <a:lnTo>
                    <a:pt x="2732" y="822"/>
                  </a:lnTo>
                  <a:lnTo>
                    <a:pt x="2788" y="838"/>
                  </a:lnTo>
                  <a:lnTo>
                    <a:pt x="2884" y="844"/>
                  </a:lnTo>
                  <a:lnTo>
                    <a:pt x="2945" y="844"/>
                  </a:lnTo>
                  <a:lnTo>
                    <a:pt x="3012" y="848"/>
                  </a:lnTo>
                  <a:lnTo>
                    <a:pt x="3075" y="864"/>
                  </a:lnTo>
                  <a:lnTo>
                    <a:pt x="3120" y="896"/>
                  </a:lnTo>
                  <a:lnTo>
                    <a:pt x="3138" y="952"/>
                  </a:lnTo>
                  <a:lnTo>
                    <a:pt x="3112" y="1021"/>
                  </a:lnTo>
                  <a:lnTo>
                    <a:pt x="3050" y="1065"/>
                  </a:lnTo>
                  <a:lnTo>
                    <a:pt x="2971" y="1089"/>
                  </a:lnTo>
                  <a:lnTo>
                    <a:pt x="2897" y="1097"/>
                  </a:lnTo>
                  <a:lnTo>
                    <a:pt x="3190" y="1097"/>
                  </a:lnTo>
                  <a:lnTo>
                    <a:pt x="3232" y="1055"/>
                  </a:lnTo>
                  <a:lnTo>
                    <a:pt x="3261" y="1002"/>
                  </a:lnTo>
                  <a:lnTo>
                    <a:pt x="3271" y="942"/>
                  </a:lnTo>
                  <a:lnTo>
                    <a:pt x="3262" y="884"/>
                  </a:lnTo>
                  <a:lnTo>
                    <a:pt x="3235" y="838"/>
                  </a:lnTo>
                  <a:lnTo>
                    <a:pt x="3190" y="804"/>
                  </a:lnTo>
                  <a:lnTo>
                    <a:pt x="3125" y="781"/>
                  </a:lnTo>
                  <a:lnTo>
                    <a:pt x="3041" y="768"/>
                  </a:lnTo>
                  <a:lnTo>
                    <a:pt x="2896" y="762"/>
                  </a:lnTo>
                  <a:lnTo>
                    <a:pt x="2867" y="756"/>
                  </a:lnTo>
                  <a:lnTo>
                    <a:pt x="2850" y="744"/>
                  </a:lnTo>
                  <a:lnTo>
                    <a:pt x="2845" y="726"/>
                  </a:lnTo>
                  <a:lnTo>
                    <a:pt x="2848" y="710"/>
                  </a:lnTo>
                  <a:lnTo>
                    <a:pt x="2860" y="699"/>
                  </a:lnTo>
                  <a:lnTo>
                    <a:pt x="2881" y="692"/>
                  </a:lnTo>
                  <a:lnTo>
                    <a:pt x="2977" y="685"/>
                  </a:lnTo>
                  <a:lnTo>
                    <a:pt x="3041" y="669"/>
                  </a:lnTo>
                  <a:lnTo>
                    <a:pt x="3101" y="643"/>
                  </a:lnTo>
                  <a:lnTo>
                    <a:pt x="3145" y="607"/>
                  </a:lnTo>
                  <a:lnTo>
                    <a:pt x="2911" y="607"/>
                  </a:lnTo>
                  <a:lnTo>
                    <a:pt x="2846" y="597"/>
                  </a:lnTo>
                  <a:lnTo>
                    <a:pt x="2799" y="569"/>
                  </a:lnTo>
                  <a:lnTo>
                    <a:pt x="2770" y="526"/>
                  </a:lnTo>
                  <a:lnTo>
                    <a:pt x="2760" y="473"/>
                  </a:lnTo>
                  <a:lnTo>
                    <a:pt x="2770" y="416"/>
                  </a:lnTo>
                  <a:lnTo>
                    <a:pt x="2800" y="373"/>
                  </a:lnTo>
                  <a:lnTo>
                    <a:pt x="2847" y="345"/>
                  </a:lnTo>
                  <a:lnTo>
                    <a:pt x="2911" y="335"/>
                  </a:lnTo>
                  <a:lnTo>
                    <a:pt x="3255" y="335"/>
                  </a:lnTo>
                  <a:lnTo>
                    <a:pt x="3308" y="253"/>
                  </a:lnTo>
                  <a:close/>
                  <a:moveTo>
                    <a:pt x="3462" y="0"/>
                  </a:moveTo>
                  <a:lnTo>
                    <a:pt x="3293" y="0"/>
                  </a:lnTo>
                  <a:lnTo>
                    <a:pt x="3293" y="5"/>
                  </a:lnTo>
                  <a:lnTo>
                    <a:pt x="3325" y="32"/>
                  </a:lnTo>
                  <a:lnTo>
                    <a:pt x="3340" y="65"/>
                  </a:lnTo>
                  <a:lnTo>
                    <a:pt x="3343" y="103"/>
                  </a:lnTo>
                  <a:lnTo>
                    <a:pt x="3343" y="146"/>
                  </a:lnTo>
                  <a:lnTo>
                    <a:pt x="3343" y="736"/>
                  </a:lnTo>
                  <a:lnTo>
                    <a:pt x="3343" y="762"/>
                  </a:lnTo>
                  <a:lnTo>
                    <a:pt x="3340" y="800"/>
                  </a:lnTo>
                  <a:lnTo>
                    <a:pt x="3325" y="833"/>
                  </a:lnTo>
                  <a:lnTo>
                    <a:pt x="3293" y="860"/>
                  </a:lnTo>
                  <a:lnTo>
                    <a:pt x="3293" y="865"/>
                  </a:lnTo>
                  <a:lnTo>
                    <a:pt x="3462" y="865"/>
                  </a:lnTo>
                  <a:lnTo>
                    <a:pt x="3462" y="511"/>
                  </a:lnTo>
                  <a:lnTo>
                    <a:pt x="3470" y="434"/>
                  </a:lnTo>
                  <a:lnTo>
                    <a:pt x="3495" y="377"/>
                  </a:lnTo>
                  <a:lnTo>
                    <a:pt x="3542" y="342"/>
                  </a:lnTo>
                  <a:lnTo>
                    <a:pt x="3614" y="330"/>
                  </a:lnTo>
                  <a:lnTo>
                    <a:pt x="3847" y="330"/>
                  </a:lnTo>
                  <a:lnTo>
                    <a:pt x="3843" y="326"/>
                  </a:lnTo>
                  <a:lnTo>
                    <a:pt x="3462" y="326"/>
                  </a:lnTo>
                  <a:lnTo>
                    <a:pt x="3462" y="0"/>
                  </a:lnTo>
                  <a:close/>
                  <a:moveTo>
                    <a:pt x="3847" y="330"/>
                  </a:moveTo>
                  <a:lnTo>
                    <a:pt x="3614" y="330"/>
                  </a:lnTo>
                  <a:lnTo>
                    <a:pt x="3685" y="345"/>
                  </a:lnTo>
                  <a:lnTo>
                    <a:pt x="3731" y="385"/>
                  </a:lnTo>
                  <a:lnTo>
                    <a:pt x="3755" y="445"/>
                  </a:lnTo>
                  <a:lnTo>
                    <a:pt x="3763" y="519"/>
                  </a:lnTo>
                  <a:lnTo>
                    <a:pt x="3763" y="726"/>
                  </a:lnTo>
                  <a:lnTo>
                    <a:pt x="3763" y="736"/>
                  </a:lnTo>
                  <a:lnTo>
                    <a:pt x="3763" y="764"/>
                  </a:lnTo>
                  <a:lnTo>
                    <a:pt x="3760" y="800"/>
                  </a:lnTo>
                  <a:lnTo>
                    <a:pt x="3746" y="833"/>
                  </a:lnTo>
                  <a:lnTo>
                    <a:pt x="3714" y="860"/>
                  </a:lnTo>
                  <a:lnTo>
                    <a:pt x="3714" y="865"/>
                  </a:lnTo>
                  <a:lnTo>
                    <a:pt x="3882" y="865"/>
                  </a:lnTo>
                  <a:lnTo>
                    <a:pt x="3882" y="480"/>
                  </a:lnTo>
                  <a:lnTo>
                    <a:pt x="3876" y="406"/>
                  </a:lnTo>
                  <a:lnTo>
                    <a:pt x="3855" y="342"/>
                  </a:lnTo>
                  <a:lnTo>
                    <a:pt x="3847" y="330"/>
                  </a:lnTo>
                  <a:close/>
                  <a:moveTo>
                    <a:pt x="3255" y="335"/>
                  </a:moveTo>
                  <a:lnTo>
                    <a:pt x="2911" y="335"/>
                  </a:lnTo>
                  <a:lnTo>
                    <a:pt x="2974" y="345"/>
                  </a:lnTo>
                  <a:lnTo>
                    <a:pt x="3021" y="373"/>
                  </a:lnTo>
                  <a:lnTo>
                    <a:pt x="3051" y="416"/>
                  </a:lnTo>
                  <a:lnTo>
                    <a:pt x="3061" y="473"/>
                  </a:lnTo>
                  <a:lnTo>
                    <a:pt x="3051" y="526"/>
                  </a:lnTo>
                  <a:lnTo>
                    <a:pt x="3020" y="569"/>
                  </a:lnTo>
                  <a:lnTo>
                    <a:pt x="2973" y="597"/>
                  </a:lnTo>
                  <a:lnTo>
                    <a:pt x="2911" y="607"/>
                  </a:lnTo>
                  <a:lnTo>
                    <a:pt x="3145" y="607"/>
                  </a:lnTo>
                  <a:lnTo>
                    <a:pt x="3149" y="604"/>
                  </a:lnTo>
                  <a:lnTo>
                    <a:pt x="3183" y="551"/>
                  </a:lnTo>
                  <a:lnTo>
                    <a:pt x="3195" y="485"/>
                  </a:lnTo>
                  <a:lnTo>
                    <a:pt x="3189" y="438"/>
                  </a:lnTo>
                  <a:lnTo>
                    <a:pt x="3172" y="400"/>
                  </a:lnTo>
                  <a:lnTo>
                    <a:pt x="3147" y="369"/>
                  </a:lnTo>
                  <a:lnTo>
                    <a:pt x="3115" y="347"/>
                  </a:lnTo>
                  <a:lnTo>
                    <a:pt x="3248" y="347"/>
                  </a:lnTo>
                  <a:lnTo>
                    <a:pt x="3255" y="335"/>
                  </a:lnTo>
                  <a:close/>
                  <a:moveTo>
                    <a:pt x="3657" y="243"/>
                  </a:moveTo>
                  <a:lnTo>
                    <a:pt x="3605" y="248"/>
                  </a:lnTo>
                  <a:lnTo>
                    <a:pt x="3551" y="263"/>
                  </a:lnTo>
                  <a:lnTo>
                    <a:pt x="3501" y="289"/>
                  </a:lnTo>
                  <a:lnTo>
                    <a:pt x="3462" y="326"/>
                  </a:lnTo>
                  <a:lnTo>
                    <a:pt x="3843" y="326"/>
                  </a:lnTo>
                  <a:lnTo>
                    <a:pt x="3815" y="290"/>
                  </a:lnTo>
                  <a:lnTo>
                    <a:pt x="3750" y="256"/>
                  </a:lnTo>
                  <a:lnTo>
                    <a:pt x="3657" y="243"/>
                  </a:lnTo>
                  <a:close/>
                  <a:moveTo>
                    <a:pt x="4105" y="347"/>
                  </a:moveTo>
                  <a:lnTo>
                    <a:pt x="3985" y="347"/>
                  </a:lnTo>
                  <a:lnTo>
                    <a:pt x="3985" y="620"/>
                  </a:lnTo>
                  <a:lnTo>
                    <a:pt x="3985" y="657"/>
                  </a:lnTo>
                  <a:lnTo>
                    <a:pt x="3988" y="711"/>
                  </a:lnTo>
                  <a:lnTo>
                    <a:pt x="4001" y="770"/>
                  </a:lnTo>
                  <a:lnTo>
                    <a:pt x="4032" y="826"/>
                  </a:lnTo>
                  <a:lnTo>
                    <a:pt x="4086" y="866"/>
                  </a:lnTo>
                  <a:lnTo>
                    <a:pt x="4171" y="882"/>
                  </a:lnTo>
                  <a:lnTo>
                    <a:pt x="4182" y="882"/>
                  </a:lnTo>
                  <a:lnTo>
                    <a:pt x="4193" y="880"/>
                  </a:lnTo>
                  <a:lnTo>
                    <a:pt x="4203" y="878"/>
                  </a:lnTo>
                  <a:lnTo>
                    <a:pt x="4214" y="875"/>
                  </a:lnTo>
                  <a:lnTo>
                    <a:pt x="4272" y="795"/>
                  </a:lnTo>
                  <a:lnTo>
                    <a:pt x="4230" y="795"/>
                  </a:lnTo>
                  <a:lnTo>
                    <a:pt x="4151" y="773"/>
                  </a:lnTo>
                  <a:lnTo>
                    <a:pt x="4115" y="721"/>
                  </a:lnTo>
                  <a:lnTo>
                    <a:pt x="4104" y="660"/>
                  </a:lnTo>
                  <a:lnTo>
                    <a:pt x="4105" y="347"/>
                  </a:lnTo>
                  <a:close/>
                  <a:moveTo>
                    <a:pt x="4282" y="781"/>
                  </a:moveTo>
                  <a:lnTo>
                    <a:pt x="4269" y="786"/>
                  </a:lnTo>
                  <a:lnTo>
                    <a:pt x="4256" y="791"/>
                  </a:lnTo>
                  <a:lnTo>
                    <a:pt x="4243" y="794"/>
                  </a:lnTo>
                  <a:lnTo>
                    <a:pt x="4230" y="795"/>
                  </a:lnTo>
                  <a:lnTo>
                    <a:pt x="4272" y="795"/>
                  </a:lnTo>
                  <a:lnTo>
                    <a:pt x="4282" y="781"/>
                  </a:lnTo>
                  <a:close/>
                  <a:moveTo>
                    <a:pt x="4105" y="65"/>
                  </a:moveTo>
                  <a:lnTo>
                    <a:pt x="4043" y="65"/>
                  </a:lnTo>
                  <a:lnTo>
                    <a:pt x="4037" y="150"/>
                  </a:lnTo>
                  <a:lnTo>
                    <a:pt x="4016" y="220"/>
                  </a:lnTo>
                  <a:lnTo>
                    <a:pt x="3970" y="271"/>
                  </a:lnTo>
                  <a:lnTo>
                    <a:pt x="3895" y="299"/>
                  </a:lnTo>
                  <a:lnTo>
                    <a:pt x="3895" y="347"/>
                  </a:lnTo>
                  <a:lnTo>
                    <a:pt x="4251" y="347"/>
                  </a:lnTo>
                  <a:lnTo>
                    <a:pt x="4309" y="260"/>
                  </a:lnTo>
                  <a:lnTo>
                    <a:pt x="4105" y="260"/>
                  </a:lnTo>
                  <a:lnTo>
                    <a:pt x="4105" y="65"/>
                  </a:lnTo>
                  <a:close/>
                  <a:moveTo>
                    <a:pt x="2165" y="260"/>
                  </a:moveTo>
                  <a:lnTo>
                    <a:pt x="1996" y="260"/>
                  </a:lnTo>
                  <a:lnTo>
                    <a:pt x="1996" y="264"/>
                  </a:lnTo>
                  <a:lnTo>
                    <a:pt x="2028" y="291"/>
                  </a:lnTo>
                  <a:lnTo>
                    <a:pt x="2042" y="324"/>
                  </a:lnTo>
                  <a:lnTo>
                    <a:pt x="2045" y="362"/>
                  </a:lnTo>
                  <a:lnTo>
                    <a:pt x="2045" y="390"/>
                  </a:lnTo>
                  <a:lnTo>
                    <a:pt x="2045" y="719"/>
                  </a:lnTo>
                  <a:lnTo>
                    <a:pt x="2045" y="762"/>
                  </a:lnTo>
                  <a:lnTo>
                    <a:pt x="2042" y="800"/>
                  </a:lnTo>
                  <a:lnTo>
                    <a:pt x="2027" y="833"/>
                  </a:lnTo>
                  <a:lnTo>
                    <a:pt x="1995" y="860"/>
                  </a:lnTo>
                  <a:lnTo>
                    <a:pt x="1995" y="865"/>
                  </a:lnTo>
                  <a:lnTo>
                    <a:pt x="2165" y="865"/>
                  </a:lnTo>
                  <a:lnTo>
                    <a:pt x="2165" y="534"/>
                  </a:lnTo>
                  <a:lnTo>
                    <a:pt x="2173" y="448"/>
                  </a:lnTo>
                  <a:lnTo>
                    <a:pt x="2199" y="390"/>
                  </a:lnTo>
                  <a:lnTo>
                    <a:pt x="2243" y="357"/>
                  </a:lnTo>
                  <a:lnTo>
                    <a:pt x="2308" y="347"/>
                  </a:lnTo>
                  <a:lnTo>
                    <a:pt x="2368" y="347"/>
                  </a:lnTo>
                  <a:lnTo>
                    <a:pt x="2368" y="343"/>
                  </a:lnTo>
                  <a:lnTo>
                    <a:pt x="2165" y="343"/>
                  </a:lnTo>
                  <a:lnTo>
                    <a:pt x="2165" y="260"/>
                  </a:lnTo>
                  <a:close/>
                  <a:moveTo>
                    <a:pt x="2368" y="347"/>
                  </a:moveTo>
                  <a:lnTo>
                    <a:pt x="2308" y="347"/>
                  </a:lnTo>
                  <a:lnTo>
                    <a:pt x="2325" y="348"/>
                  </a:lnTo>
                  <a:lnTo>
                    <a:pt x="2341" y="351"/>
                  </a:lnTo>
                  <a:lnTo>
                    <a:pt x="2356" y="358"/>
                  </a:lnTo>
                  <a:lnTo>
                    <a:pt x="2368" y="367"/>
                  </a:lnTo>
                  <a:lnTo>
                    <a:pt x="2368" y="347"/>
                  </a:lnTo>
                  <a:close/>
                  <a:moveTo>
                    <a:pt x="2321" y="243"/>
                  </a:moveTo>
                  <a:lnTo>
                    <a:pt x="2273" y="251"/>
                  </a:lnTo>
                  <a:lnTo>
                    <a:pt x="2229" y="271"/>
                  </a:lnTo>
                  <a:lnTo>
                    <a:pt x="2193" y="303"/>
                  </a:lnTo>
                  <a:lnTo>
                    <a:pt x="2165" y="343"/>
                  </a:lnTo>
                  <a:lnTo>
                    <a:pt x="2368" y="343"/>
                  </a:lnTo>
                  <a:lnTo>
                    <a:pt x="2368" y="247"/>
                  </a:lnTo>
                  <a:lnTo>
                    <a:pt x="2358" y="245"/>
                  </a:lnTo>
                  <a:lnTo>
                    <a:pt x="2349" y="244"/>
                  </a:lnTo>
                  <a:lnTo>
                    <a:pt x="2338" y="243"/>
                  </a:lnTo>
                  <a:lnTo>
                    <a:pt x="2321" y="243"/>
                  </a:lnTo>
                  <a:close/>
                  <a:moveTo>
                    <a:pt x="1509" y="0"/>
                  </a:moveTo>
                  <a:lnTo>
                    <a:pt x="1341" y="0"/>
                  </a:lnTo>
                  <a:lnTo>
                    <a:pt x="1341" y="5"/>
                  </a:lnTo>
                  <a:lnTo>
                    <a:pt x="1373" y="32"/>
                  </a:lnTo>
                  <a:lnTo>
                    <a:pt x="1387" y="65"/>
                  </a:lnTo>
                  <a:lnTo>
                    <a:pt x="1390" y="103"/>
                  </a:lnTo>
                  <a:lnTo>
                    <a:pt x="1390" y="146"/>
                  </a:lnTo>
                  <a:lnTo>
                    <a:pt x="1390" y="732"/>
                  </a:lnTo>
                  <a:lnTo>
                    <a:pt x="1390" y="761"/>
                  </a:lnTo>
                  <a:lnTo>
                    <a:pt x="1387" y="799"/>
                  </a:lnTo>
                  <a:lnTo>
                    <a:pt x="1374" y="833"/>
                  </a:lnTo>
                  <a:lnTo>
                    <a:pt x="1345" y="860"/>
                  </a:lnTo>
                  <a:lnTo>
                    <a:pt x="1345" y="865"/>
                  </a:lnTo>
                  <a:lnTo>
                    <a:pt x="1617" y="865"/>
                  </a:lnTo>
                  <a:lnTo>
                    <a:pt x="1697" y="859"/>
                  </a:lnTo>
                  <a:lnTo>
                    <a:pt x="1768" y="842"/>
                  </a:lnTo>
                  <a:lnTo>
                    <a:pt x="1830" y="815"/>
                  </a:lnTo>
                  <a:lnTo>
                    <a:pt x="1882" y="778"/>
                  </a:lnTo>
                  <a:lnTo>
                    <a:pt x="1891" y="767"/>
                  </a:lnTo>
                  <a:lnTo>
                    <a:pt x="1509" y="767"/>
                  </a:lnTo>
                  <a:lnTo>
                    <a:pt x="1509" y="0"/>
                  </a:lnTo>
                  <a:close/>
                  <a:moveTo>
                    <a:pt x="1909" y="341"/>
                  </a:moveTo>
                  <a:lnTo>
                    <a:pt x="1650" y="341"/>
                  </a:lnTo>
                  <a:lnTo>
                    <a:pt x="1721" y="350"/>
                  </a:lnTo>
                  <a:lnTo>
                    <a:pt x="1776" y="378"/>
                  </a:lnTo>
                  <a:lnTo>
                    <a:pt x="1816" y="421"/>
                  </a:lnTo>
                  <a:lnTo>
                    <a:pt x="1839" y="479"/>
                  </a:lnTo>
                  <a:lnTo>
                    <a:pt x="1847" y="549"/>
                  </a:lnTo>
                  <a:lnTo>
                    <a:pt x="1839" y="622"/>
                  </a:lnTo>
                  <a:lnTo>
                    <a:pt x="1813" y="682"/>
                  </a:lnTo>
                  <a:lnTo>
                    <a:pt x="1767" y="728"/>
                  </a:lnTo>
                  <a:lnTo>
                    <a:pt x="1700" y="757"/>
                  </a:lnTo>
                  <a:lnTo>
                    <a:pt x="1608" y="767"/>
                  </a:lnTo>
                  <a:lnTo>
                    <a:pt x="1891" y="767"/>
                  </a:lnTo>
                  <a:lnTo>
                    <a:pt x="1924" y="732"/>
                  </a:lnTo>
                  <a:lnTo>
                    <a:pt x="1954" y="676"/>
                  </a:lnTo>
                  <a:lnTo>
                    <a:pt x="1973" y="613"/>
                  </a:lnTo>
                  <a:lnTo>
                    <a:pt x="1980" y="543"/>
                  </a:lnTo>
                  <a:lnTo>
                    <a:pt x="1970" y="458"/>
                  </a:lnTo>
                  <a:lnTo>
                    <a:pt x="1942" y="385"/>
                  </a:lnTo>
                  <a:lnTo>
                    <a:pt x="1909" y="341"/>
                  </a:lnTo>
                  <a:close/>
                  <a:moveTo>
                    <a:pt x="1703" y="243"/>
                  </a:moveTo>
                  <a:lnTo>
                    <a:pt x="1679" y="244"/>
                  </a:lnTo>
                  <a:lnTo>
                    <a:pt x="1656" y="246"/>
                  </a:lnTo>
                  <a:lnTo>
                    <a:pt x="1633" y="251"/>
                  </a:lnTo>
                  <a:lnTo>
                    <a:pt x="1610" y="257"/>
                  </a:lnTo>
                  <a:lnTo>
                    <a:pt x="1538" y="370"/>
                  </a:lnTo>
                  <a:lnTo>
                    <a:pt x="1565" y="357"/>
                  </a:lnTo>
                  <a:lnTo>
                    <a:pt x="1591" y="348"/>
                  </a:lnTo>
                  <a:lnTo>
                    <a:pt x="1619" y="343"/>
                  </a:lnTo>
                  <a:lnTo>
                    <a:pt x="1650" y="341"/>
                  </a:lnTo>
                  <a:lnTo>
                    <a:pt x="1909" y="341"/>
                  </a:lnTo>
                  <a:lnTo>
                    <a:pt x="1898" y="326"/>
                  </a:lnTo>
                  <a:lnTo>
                    <a:pt x="1842" y="281"/>
                  </a:lnTo>
                  <a:lnTo>
                    <a:pt x="1776" y="253"/>
                  </a:lnTo>
                  <a:lnTo>
                    <a:pt x="1703" y="243"/>
                  </a:lnTo>
                  <a:close/>
                  <a:moveTo>
                    <a:pt x="2503" y="27"/>
                  </a:moveTo>
                  <a:lnTo>
                    <a:pt x="2472" y="33"/>
                  </a:lnTo>
                  <a:lnTo>
                    <a:pt x="2447" y="50"/>
                  </a:lnTo>
                  <a:lnTo>
                    <a:pt x="2430" y="75"/>
                  </a:lnTo>
                  <a:lnTo>
                    <a:pt x="2424" y="105"/>
                  </a:lnTo>
                  <a:lnTo>
                    <a:pt x="2430" y="135"/>
                  </a:lnTo>
                  <a:lnTo>
                    <a:pt x="2447" y="160"/>
                  </a:lnTo>
                  <a:lnTo>
                    <a:pt x="2472" y="177"/>
                  </a:lnTo>
                  <a:lnTo>
                    <a:pt x="2503" y="183"/>
                  </a:lnTo>
                  <a:lnTo>
                    <a:pt x="2532" y="177"/>
                  </a:lnTo>
                  <a:lnTo>
                    <a:pt x="2557" y="160"/>
                  </a:lnTo>
                  <a:lnTo>
                    <a:pt x="2574" y="135"/>
                  </a:lnTo>
                  <a:lnTo>
                    <a:pt x="2580" y="105"/>
                  </a:lnTo>
                  <a:lnTo>
                    <a:pt x="2574" y="75"/>
                  </a:lnTo>
                  <a:lnTo>
                    <a:pt x="2557" y="50"/>
                  </a:lnTo>
                  <a:lnTo>
                    <a:pt x="2532" y="33"/>
                  </a:lnTo>
                  <a:lnTo>
                    <a:pt x="2503" y="27"/>
                  </a:lnTo>
                  <a:close/>
                </a:path>
              </a:pathLst>
            </a:custGeom>
            <a:solidFill>
              <a:srgbClr val="00196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174836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7159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219201"/>
            <a:ext cx="10972800" cy="4906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B91F82AB-8129-4C90-9236-AA179D519A55}" type="datetime1">
              <a:rPr lang="en-US" smtClean="0"/>
              <a:t>10/26/2020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en-US"/>
          </a:p>
        </p:txBody>
      </p:sp>
      <p:grpSp>
        <p:nvGrpSpPr>
          <p:cNvPr id="7" name="Group 6">
            <a:extLst>
              <a:ext uri="{FF2B5EF4-FFF2-40B4-BE49-F238E27FC236}">
                <a16:creationId xmlns:a16="http://schemas.microsoft.com/office/drawing/2014/main" id="{C3CF4539-0540-4CEC-8478-BF5AB19A5668}"/>
              </a:ext>
            </a:extLst>
          </p:cNvPr>
          <p:cNvGrpSpPr>
            <a:grpSpLocks/>
          </p:cNvGrpSpPr>
          <p:nvPr userDrawn="1"/>
        </p:nvGrpSpPr>
        <p:grpSpPr bwMode="auto">
          <a:xfrm>
            <a:off x="10591800" y="44451"/>
            <a:ext cx="1517015" cy="498155"/>
            <a:chOff x="0" y="0"/>
            <a:chExt cx="4309" cy="1184"/>
          </a:xfrm>
        </p:grpSpPr>
        <p:sp>
          <p:nvSpPr>
            <p:cNvPr id="8" name="AutoShape 3">
              <a:extLst>
                <a:ext uri="{FF2B5EF4-FFF2-40B4-BE49-F238E27FC236}">
                  <a16:creationId xmlns:a16="http://schemas.microsoft.com/office/drawing/2014/main" id="{7B184874-3930-4739-987B-B959FAF548D0}"/>
                </a:ext>
              </a:extLst>
            </p:cNvPr>
            <p:cNvSpPr>
              <a:spLocks/>
            </p:cNvSpPr>
            <p:nvPr userDrawn="1"/>
          </p:nvSpPr>
          <p:spPr bwMode="auto">
            <a:xfrm>
              <a:off x="0" y="0"/>
              <a:ext cx="4309" cy="1184"/>
            </a:xfrm>
            <a:custGeom>
              <a:avLst/>
              <a:gdLst>
                <a:gd name="T0" fmla="*/ 1160 w 4309"/>
                <a:gd name="T1" fmla="*/ 146 h 1184"/>
                <a:gd name="T2" fmla="*/ 1280 w 4309"/>
                <a:gd name="T3" fmla="*/ 865 h 1184"/>
                <a:gd name="T4" fmla="*/ 2445 w 4309"/>
                <a:gd name="T5" fmla="*/ 363 h 1184"/>
                <a:gd name="T6" fmla="*/ 2401 w 4309"/>
                <a:gd name="T7" fmla="*/ 865 h 1184"/>
                <a:gd name="T8" fmla="*/ 513 w 4309"/>
                <a:gd name="T9" fmla="*/ 325 h 1184"/>
                <a:gd name="T10" fmla="*/ 675 w 4309"/>
                <a:gd name="T11" fmla="*/ 875 h 1184"/>
                <a:gd name="T12" fmla="*/ 714 w 4309"/>
                <a:gd name="T13" fmla="*/ 768 h 1184"/>
                <a:gd name="T14" fmla="*/ 0 w 4309"/>
                <a:gd name="T15" fmla="*/ 5 h 1184"/>
                <a:gd name="T16" fmla="*/ 38 w 4309"/>
                <a:gd name="T17" fmla="*/ 831 h 1184"/>
                <a:gd name="T18" fmla="*/ 194 w 4309"/>
                <a:gd name="T19" fmla="*/ 409 h 1184"/>
                <a:gd name="T20" fmla="*/ 1056 w 4309"/>
                <a:gd name="T21" fmla="*/ 779 h 1184"/>
                <a:gd name="T22" fmla="*/ 886 w 4309"/>
                <a:gd name="T23" fmla="*/ 264 h 1184"/>
                <a:gd name="T24" fmla="*/ 846 w 4309"/>
                <a:gd name="T25" fmla="*/ 769 h 1184"/>
                <a:gd name="T26" fmla="*/ 390 w 4309"/>
                <a:gd name="T27" fmla="*/ 95 h 1184"/>
                <a:gd name="T28" fmla="*/ 2663 w 4309"/>
                <a:gd name="T29" fmla="*/ 993 h 1184"/>
                <a:gd name="T30" fmla="*/ 3058 w 4309"/>
                <a:gd name="T31" fmla="*/ 1162 h 1184"/>
                <a:gd name="T32" fmla="*/ 2704 w 4309"/>
                <a:gd name="T33" fmla="*/ 1038 h 1184"/>
                <a:gd name="T34" fmla="*/ 2671 w 4309"/>
                <a:gd name="T35" fmla="*/ 343 h 1184"/>
                <a:gd name="T36" fmla="*/ 2763 w 4309"/>
                <a:gd name="T37" fmla="*/ 682 h 1184"/>
                <a:gd name="T38" fmla="*/ 2884 w 4309"/>
                <a:gd name="T39" fmla="*/ 844 h 1184"/>
                <a:gd name="T40" fmla="*/ 3050 w 4309"/>
                <a:gd name="T41" fmla="*/ 1065 h 1184"/>
                <a:gd name="T42" fmla="*/ 3262 w 4309"/>
                <a:gd name="T43" fmla="*/ 884 h 1184"/>
                <a:gd name="T44" fmla="*/ 2850 w 4309"/>
                <a:gd name="T45" fmla="*/ 744 h 1184"/>
                <a:gd name="T46" fmla="*/ 3101 w 4309"/>
                <a:gd name="T47" fmla="*/ 643 h 1184"/>
                <a:gd name="T48" fmla="*/ 2770 w 4309"/>
                <a:gd name="T49" fmla="*/ 416 h 1184"/>
                <a:gd name="T50" fmla="*/ 3293 w 4309"/>
                <a:gd name="T51" fmla="*/ 0 h 1184"/>
                <a:gd name="T52" fmla="*/ 3343 w 4309"/>
                <a:gd name="T53" fmla="*/ 762 h 1184"/>
                <a:gd name="T54" fmla="*/ 3470 w 4309"/>
                <a:gd name="T55" fmla="*/ 434 h 1184"/>
                <a:gd name="T56" fmla="*/ 3462 w 4309"/>
                <a:gd name="T57" fmla="*/ 0 h 1184"/>
                <a:gd name="T58" fmla="*/ 3763 w 4309"/>
                <a:gd name="T59" fmla="*/ 726 h 1184"/>
                <a:gd name="T60" fmla="*/ 3882 w 4309"/>
                <a:gd name="T61" fmla="*/ 865 h 1184"/>
                <a:gd name="T62" fmla="*/ 2974 w 4309"/>
                <a:gd name="T63" fmla="*/ 345 h 1184"/>
                <a:gd name="T64" fmla="*/ 2911 w 4309"/>
                <a:gd name="T65" fmla="*/ 607 h 1184"/>
                <a:gd name="T66" fmla="*/ 3147 w 4309"/>
                <a:gd name="T67" fmla="*/ 369 h 1184"/>
                <a:gd name="T68" fmla="*/ 3501 w 4309"/>
                <a:gd name="T69" fmla="*/ 289 h 1184"/>
                <a:gd name="T70" fmla="*/ 3985 w 4309"/>
                <a:gd name="T71" fmla="*/ 347 h 1184"/>
                <a:gd name="T72" fmla="*/ 4171 w 4309"/>
                <a:gd name="T73" fmla="*/ 882 h 1184"/>
                <a:gd name="T74" fmla="*/ 4151 w 4309"/>
                <a:gd name="T75" fmla="*/ 773 h 1184"/>
                <a:gd name="T76" fmla="*/ 4243 w 4309"/>
                <a:gd name="T77" fmla="*/ 794 h 1184"/>
                <a:gd name="T78" fmla="*/ 4016 w 4309"/>
                <a:gd name="T79" fmla="*/ 220 h 1184"/>
                <a:gd name="T80" fmla="*/ 4105 w 4309"/>
                <a:gd name="T81" fmla="*/ 65 h 1184"/>
                <a:gd name="T82" fmla="*/ 2045 w 4309"/>
                <a:gd name="T83" fmla="*/ 390 h 1184"/>
                <a:gd name="T84" fmla="*/ 2165 w 4309"/>
                <a:gd name="T85" fmla="*/ 865 h 1184"/>
                <a:gd name="T86" fmla="*/ 2368 w 4309"/>
                <a:gd name="T87" fmla="*/ 343 h 1184"/>
                <a:gd name="T88" fmla="*/ 2356 w 4309"/>
                <a:gd name="T89" fmla="*/ 358 h 1184"/>
                <a:gd name="T90" fmla="*/ 2165 w 4309"/>
                <a:gd name="T91" fmla="*/ 343 h 1184"/>
                <a:gd name="T92" fmla="*/ 1509 w 4309"/>
                <a:gd name="T93" fmla="*/ 0 h 1184"/>
                <a:gd name="T94" fmla="*/ 1390 w 4309"/>
                <a:gd name="T95" fmla="*/ 732 h 1184"/>
                <a:gd name="T96" fmla="*/ 1697 w 4309"/>
                <a:gd name="T97" fmla="*/ 859 h 1184"/>
                <a:gd name="T98" fmla="*/ 1909 w 4309"/>
                <a:gd name="T99" fmla="*/ 341 h 1184"/>
                <a:gd name="T100" fmla="*/ 1839 w 4309"/>
                <a:gd name="T101" fmla="*/ 622 h 1184"/>
                <a:gd name="T102" fmla="*/ 1954 w 4309"/>
                <a:gd name="T103" fmla="*/ 676 h 1184"/>
                <a:gd name="T104" fmla="*/ 1679 w 4309"/>
                <a:gd name="T105" fmla="*/ 244 h 1184"/>
                <a:gd name="T106" fmla="*/ 1619 w 4309"/>
                <a:gd name="T107" fmla="*/ 343 h 1184"/>
                <a:gd name="T108" fmla="*/ 2503 w 4309"/>
                <a:gd name="T109" fmla="*/ 27 h 1184"/>
                <a:gd name="T110" fmla="*/ 2472 w 4309"/>
                <a:gd name="T111" fmla="*/ 177 h 1184"/>
                <a:gd name="T112" fmla="*/ 2557 w 4309"/>
                <a:gd name="T113" fmla="*/ 50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09" h="1184">
                  <a:moveTo>
                    <a:pt x="1280" y="0"/>
                  </a:moveTo>
                  <a:lnTo>
                    <a:pt x="1112" y="0"/>
                  </a:lnTo>
                  <a:lnTo>
                    <a:pt x="1112" y="5"/>
                  </a:lnTo>
                  <a:lnTo>
                    <a:pt x="1143" y="32"/>
                  </a:lnTo>
                  <a:lnTo>
                    <a:pt x="1157" y="65"/>
                  </a:lnTo>
                  <a:lnTo>
                    <a:pt x="1161" y="103"/>
                  </a:lnTo>
                  <a:lnTo>
                    <a:pt x="1160" y="146"/>
                  </a:lnTo>
                  <a:lnTo>
                    <a:pt x="1160" y="719"/>
                  </a:lnTo>
                  <a:lnTo>
                    <a:pt x="1161" y="761"/>
                  </a:lnTo>
                  <a:lnTo>
                    <a:pt x="1157" y="799"/>
                  </a:lnTo>
                  <a:lnTo>
                    <a:pt x="1144" y="833"/>
                  </a:lnTo>
                  <a:lnTo>
                    <a:pt x="1115" y="860"/>
                  </a:lnTo>
                  <a:lnTo>
                    <a:pt x="1115" y="865"/>
                  </a:lnTo>
                  <a:lnTo>
                    <a:pt x="1280" y="865"/>
                  </a:lnTo>
                  <a:lnTo>
                    <a:pt x="1280" y="0"/>
                  </a:lnTo>
                  <a:close/>
                  <a:moveTo>
                    <a:pt x="2565" y="260"/>
                  </a:moveTo>
                  <a:lnTo>
                    <a:pt x="2396" y="260"/>
                  </a:lnTo>
                  <a:lnTo>
                    <a:pt x="2396" y="264"/>
                  </a:lnTo>
                  <a:lnTo>
                    <a:pt x="2428" y="292"/>
                  </a:lnTo>
                  <a:lnTo>
                    <a:pt x="2442" y="325"/>
                  </a:lnTo>
                  <a:lnTo>
                    <a:pt x="2445" y="363"/>
                  </a:lnTo>
                  <a:lnTo>
                    <a:pt x="2445" y="406"/>
                  </a:lnTo>
                  <a:lnTo>
                    <a:pt x="2445" y="719"/>
                  </a:lnTo>
                  <a:lnTo>
                    <a:pt x="2445" y="761"/>
                  </a:lnTo>
                  <a:lnTo>
                    <a:pt x="2442" y="799"/>
                  </a:lnTo>
                  <a:lnTo>
                    <a:pt x="2430" y="833"/>
                  </a:lnTo>
                  <a:lnTo>
                    <a:pt x="2401" y="860"/>
                  </a:lnTo>
                  <a:lnTo>
                    <a:pt x="2401" y="865"/>
                  </a:lnTo>
                  <a:lnTo>
                    <a:pt x="2565" y="865"/>
                  </a:lnTo>
                  <a:lnTo>
                    <a:pt x="2565" y="260"/>
                  </a:lnTo>
                  <a:close/>
                  <a:moveTo>
                    <a:pt x="636" y="260"/>
                  </a:moveTo>
                  <a:lnTo>
                    <a:pt x="466" y="260"/>
                  </a:lnTo>
                  <a:lnTo>
                    <a:pt x="466" y="264"/>
                  </a:lnTo>
                  <a:lnTo>
                    <a:pt x="498" y="292"/>
                  </a:lnTo>
                  <a:lnTo>
                    <a:pt x="513" y="325"/>
                  </a:lnTo>
                  <a:lnTo>
                    <a:pt x="517" y="363"/>
                  </a:lnTo>
                  <a:lnTo>
                    <a:pt x="517" y="610"/>
                  </a:lnTo>
                  <a:lnTo>
                    <a:pt x="523" y="693"/>
                  </a:lnTo>
                  <a:lnTo>
                    <a:pt x="542" y="762"/>
                  </a:lnTo>
                  <a:lnTo>
                    <a:pt x="573" y="815"/>
                  </a:lnTo>
                  <a:lnTo>
                    <a:pt x="617" y="852"/>
                  </a:lnTo>
                  <a:lnTo>
                    <a:pt x="675" y="875"/>
                  </a:lnTo>
                  <a:lnTo>
                    <a:pt x="747" y="882"/>
                  </a:lnTo>
                  <a:lnTo>
                    <a:pt x="808" y="876"/>
                  </a:lnTo>
                  <a:lnTo>
                    <a:pt x="858" y="858"/>
                  </a:lnTo>
                  <a:lnTo>
                    <a:pt x="900" y="826"/>
                  </a:lnTo>
                  <a:lnTo>
                    <a:pt x="935" y="781"/>
                  </a:lnTo>
                  <a:lnTo>
                    <a:pt x="786" y="781"/>
                  </a:lnTo>
                  <a:lnTo>
                    <a:pt x="714" y="768"/>
                  </a:lnTo>
                  <a:lnTo>
                    <a:pt x="668" y="729"/>
                  </a:lnTo>
                  <a:lnTo>
                    <a:pt x="644" y="668"/>
                  </a:lnTo>
                  <a:lnTo>
                    <a:pt x="636" y="587"/>
                  </a:lnTo>
                  <a:lnTo>
                    <a:pt x="636" y="260"/>
                  </a:lnTo>
                  <a:close/>
                  <a:moveTo>
                    <a:pt x="549" y="0"/>
                  </a:moveTo>
                  <a:lnTo>
                    <a:pt x="0" y="0"/>
                  </a:lnTo>
                  <a:lnTo>
                    <a:pt x="0" y="5"/>
                  </a:lnTo>
                  <a:lnTo>
                    <a:pt x="38" y="35"/>
                  </a:lnTo>
                  <a:lnTo>
                    <a:pt x="55" y="82"/>
                  </a:lnTo>
                  <a:lnTo>
                    <a:pt x="59" y="135"/>
                  </a:lnTo>
                  <a:lnTo>
                    <a:pt x="59" y="693"/>
                  </a:lnTo>
                  <a:lnTo>
                    <a:pt x="59" y="730"/>
                  </a:lnTo>
                  <a:lnTo>
                    <a:pt x="55" y="784"/>
                  </a:lnTo>
                  <a:lnTo>
                    <a:pt x="38" y="831"/>
                  </a:lnTo>
                  <a:lnTo>
                    <a:pt x="0" y="860"/>
                  </a:lnTo>
                  <a:lnTo>
                    <a:pt x="0" y="865"/>
                  </a:lnTo>
                  <a:lnTo>
                    <a:pt x="194" y="865"/>
                  </a:lnTo>
                  <a:lnTo>
                    <a:pt x="194" y="503"/>
                  </a:lnTo>
                  <a:lnTo>
                    <a:pt x="388" y="503"/>
                  </a:lnTo>
                  <a:lnTo>
                    <a:pt x="447" y="409"/>
                  </a:lnTo>
                  <a:lnTo>
                    <a:pt x="194" y="409"/>
                  </a:lnTo>
                  <a:lnTo>
                    <a:pt x="194" y="104"/>
                  </a:lnTo>
                  <a:lnTo>
                    <a:pt x="236" y="99"/>
                  </a:lnTo>
                  <a:lnTo>
                    <a:pt x="291" y="97"/>
                  </a:lnTo>
                  <a:lnTo>
                    <a:pt x="346" y="95"/>
                  </a:lnTo>
                  <a:lnTo>
                    <a:pt x="549" y="95"/>
                  </a:lnTo>
                  <a:lnTo>
                    <a:pt x="549" y="0"/>
                  </a:lnTo>
                  <a:close/>
                  <a:moveTo>
                    <a:pt x="1056" y="779"/>
                  </a:moveTo>
                  <a:lnTo>
                    <a:pt x="937" y="779"/>
                  </a:lnTo>
                  <a:lnTo>
                    <a:pt x="937" y="865"/>
                  </a:lnTo>
                  <a:lnTo>
                    <a:pt x="1056" y="865"/>
                  </a:lnTo>
                  <a:lnTo>
                    <a:pt x="1056" y="779"/>
                  </a:lnTo>
                  <a:close/>
                  <a:moveTo>
                    <a:pt x="1056" y="260"/>
                  </a:moveTo>
                  <a:lnTo>
                    <a:pt x="886" y="260"/>
                  </a:lnTo>
                  <a:lnTo>
                    <a:pt x="886" y="264"/>
                  </a:lnTo>
                  <a:lnTo>
                    <a:pt x="918" y="292"/>
                  </a:lnTo>
                  <a:lnTo>
                    <a:pt x="933" y="325"/>
                  </a:lnTo>
                  <a:lnTo>
                    <a:pt x="937" y="363"/>
                  </a:lnTo>
                  <a:lnTo>
                    <a:pt x="937" y="610"/>
                  </a:lnTo>
                  <a:lnTo>
                    <a:pt x="925" y="679"/>
                  </a:lnTo>
                  <a:lnTo>
                    <a:pt x="894" y="733"/>
                  </a:lnTo>
                  <a:lnTo>
                    <a:pt x="846" y="769"/>
                  </a:lnTo>
                  <a:lnTo>
                    <a:pt x="786" y="781"/>
                  </a:lnTo>
                  <a:lnTo>
                    <a:pt x="935" y="781"/>
                  </a:lnTo>
                  <a:lnTo>
                    <a:pt x="937" y="779"/>
                  </a:lnTo>
                  <a:lnTo>
                    <a:pt x="1056" y="779"/>
                  </a:lnTo>
                  <a:lnTo>
                    <a:pt x="1056" y="260"/>
                  </a:lnTo>
                  <a:close/>
                  <a:moveTo>
                    <a:pt x="549" y="95"/>
                  </a:moveTo>
                  <a:lnTo>
                    <a:pt x="390" y="95"/>
                  </a:lnTo>
                  <a:lnTo>
                    <a:pt x="434" y="97"/>
                  </a:lnTo>
                  <a:lnTo>
                    <a:pt x="475" y="103"/>
                  </a:lnTo>
                  <a:lnTo>
                    <a:pt x="512" y="119"/>
                  </a:lnTo>
                  <a:lnTo>
                    <a:pt x="545" y="146"/>
                  </a:lnTo>
                  <a:lnTo>
                    <a:pt x="549" y="146"/>
                  </a:lnTo>
                  <a:lnTo>
                    <a:pt x="549" y="95"/>
                  </a:lnTo>
                  <a:close/>
                  <a:moveTo>
                    <a:pt x="2663" y="993"/>
                  </a:moveTo>
                  <a:lnTo>
                    <a:pt x="2595" y="1099"/>
                  </a:lnTo>
                  <a:lnTo>
                    <a:pt x="2655" y="1135"/>
                  </a:lnTo>
                  <a:lnTo>
                    <a:pt x="2728" y="1161"/>
                  </a:lnTo>
                  <a:lnTo>
                    <a:pt x="2810" y="1178"/>
                  </a:lnTo>
                  <a:lnTo>
                    <a:pt x="2893" y="1184"/>
                  </a:lnTo>
                  <a:lnTo>
                    <a:pt x="2979" y="1178"/>
                  </a:lnTo>
                  <a:lnTo>
                    <a:pt x="3058" y="1162"/>
                  </a:lnTo>
                  <a:lnTo>
                    <a:pt x="3128" y="1135"/>
                  </a:lnTo>
                  <a:lnTo>
                    <a:pt x="3187" y="1100"/>
                  </a:lnTo>
                  <a:lnTo>
                    <a:pt x="3190" y="1097"/>
                  </a:lnTo>
                  <a:lnTo>
                    <a:pt x="2897" y="1097"/>
                  </a:lnTo>
                  <a:lnTo>
                    <a:pt x="2827" y="1090"/>
                  </a:lnTo>
                  <a:lnTo>
                    <a:pt x="2761" y="1071"/>
                  </a:lnTo>
                  <a:lnTo>
                    <a:pt x="2704" y="1038"/>
                  </a:lnTo>
                  <a:lnTo>
                    <a:pt x="2663" y="993"/>
                  </a:lnTo>
                  <a:close/>
                  <a:moveTo>
                    <a:pt x="3308" y="253"/>
                  </a:moveTo>
                  <a:lnTo>
                    <a:pt x="2922" y="253"/>
                  </a:lnTo>
                  <a:lnTo>
                    <a:pt x="2849" y="258"/>
                  </a:lnTo>
                  <a:lnTo>
                    <a:pt x="2780" y="274"/>
                  </a:lnTo>
                  <a:lnTo>
                    <a:pt x="2719" y="302"/>
                  </a:lnTo>
                  <a:lnTo>
                    <a:pt x="2671" y="343"/>
                  </a:lnTo>
                  <a:lnTo>
                    <a:pt x="2638" y="397"/>
                  </a:lnTo>
                  <a:lnTo>
                    <a:pt x="2627" y="466"/>
                  </a:lnTo>
                  <a:lnTo>
                    <a:pt x="2642" y="537"/>
                  </a:lnTo>
                  <a:lnTo>
                    <a:pt x="2682" y="598"/>
                  </a:lnTo>
                  <a:lnTo>
                    <a:pt x="2735" y="643"/>
                  </a:lnTo>
                  <a:lnTo>
                    <a:pt x="2789" y="667"/>
                  </a:lnTo>
                  <a:lnTo>
                    <a:pt x="2763" y="682"/>
                  </a:lnTo>
                  <a:lnTo>
                    <a:pt x="2733" y="706"/>
                  </a:lnTo>
                  <a:lnTo>
                    <a:pt x="2708" y="736"/>
                  </a:lnTo>
                  <a:lnTo>
                    <a:pt x="2697" y="766"/>
                  </a:lnTo>
                  <a:lnTo>
                    <a:pt x="2704" y="797"/>
                  </a:lnTo>
                  <a:lnTo>
                    <a:pt x="2732" y="822"/>
                  </a:lnTo>
                  <a:lnTo>
                    <a:pt x="2788" y="838"/>
                  </a:lnTo>
                  <a:lnTo>
                    <a:pt x="2884" y="844"/>
                  </a:lnTo>
                  <a:lnTo>
                    <a:pt x="2945" y="844"/>
                  </a:lnTo>
                  <a:lnTo>
                    <a:pt x="3012" y="848"/>
                  </a:lnTo>
                  <a:lnTo>
                    <a:pt x="3075" y="864"/>
                  </a:lnTo>
                  <a:lnTo>
                    <a:pt x="3120" y="896"/>
                  </a:lnTo>
                  <a:lnTo>
                    <a:pt x="3138" y="952"/>
                  </a:lnTo>
                  <a:lnTo>
                    <a:pt x="3112" y="1021"/>
                  </a:lnTo>
                  <a:lnTo>
                    <a:pt x="3050" y="1065"/>
                  </a:lnTo>
                  <a:lnTo>
                    <a:pt x="2971" y="1089"/>
                  </a:lnTo>
                  <a:lnTo>
                    <a:pt x="2897" y="1097"/>
                  </a:lnTo>
                  <a:lnTo>
                    <a:pt x="3190" y="1097"/>
                  </a:lnTo>
                  <a:lnTo>
                    <a:pt x="3232" y="1055"/>
                  </a:lnTo>
                  <a:lnTo>
                    <a:pt x="3261" y="1002"/>
                  </a:lnTo>
                  <a:lnTo>
                    <a:pt x="3271" y="942"/>
                  </a:lnTo>
                  <a:lnTo>
                    <a:pt x="3262" y="884"/>
                  </a:lnTo>
                  <a:lnTo>
                    <a:pt x="3235" y="838"/>
                  </a:lnTo>
                  <a:lnTo>
                    <a:pt x="3190" y="804"/>
                  </a:lnTo>
                  <a:lnTo>
                    <a:pt x="3125" y="781"/>
                  </a:lnTo>
                  <a:lnTo>
                    <a:pt x="3041" y="768"/>
                  </a:lnTo>
                  <a:lnTo>
                    <a:pt x="2896" y="762"/>
                  </a:lnTo>
                  <a:lnTo>
                    <a:pt x="2867" y="756"/>
                  </a:lnTo>
                  <a:lnTo>
                    <a:pt x="2850" y="744"/>
                  </a:lnTo>
                  <a:lnTo>
                    <a:pt x="2845" y="726"/>
                  </a:lnTo>
                  <a:lnTo>
                    <a:pt x="2848" y="710"/>
                  </a:lnTo>
                  <a:lnTo>
                    <a:pt x="2860" y="699"/>
                  </a:lnTo>
                  <a:lnTo>
                    <a:pt x="2881" y="692"/>
                  </a:lnTo>
                  <a:lnTo>
                    <a:pt x="2977" y="685"/>
                  </a:lnTo>
                  <a:lnTo>
                    <a:pt x="3041" y="669"/>
                  </a:lnTo>
                  <a:lnTo>
                    <a:pt x="3101" y="643"/>
                  </a:lnTo>
                  <a:lnTo>
                    <a:pt x="3145" y="607"/>
                  </a:lnTo>
                  <a:lnTo>
                    <a:pt x="2911" y="607"/>
                  </a:lnTo>
                  <a:lnTo>
                    <a:pt x="2846" y="597"/>
                  </a:lnTo>
                  <a:lnTo>
                    <a:pt x="2799" y="569"/>
                  </a:lnTo>
                  <a:lnTo>
                    <a:pt x="2770" y="526"/>
                  </a:lnTo>
                  <a:lnTo>
                    <a:pt x="2760" y="473"/>
                  </a:lnTo>
                  <a:lnTo>
                    <a:pt x="2770" y="416"/>
                  </a:lnTo>
                  <a:lnTo>
                    <a:pt x="2800" y="373"/>
                  </a:lnTo>
                  <a:lnTo>
                    <a:pt x="2847" y="345"/>
                  </a:lnTo>
                  <a:lnTo>
                    <a:pt x="2911" y="335"/>
                  </a:lnTo>
                  <a:lnTo>
                    <a:pt x="3255" y="335"/>
                  </a:lnTo>
                  <a:lnTo>
                    <a:pt x="3308" y="253"/>
                  </a:lnTo>
                  <a:close/>
                  <a:moveTo>
                    <a:pt x="3462" y="0"/>
                  </a:moveTo>
                  <a:lnTo>
                    <a:pt x="3293" y="0"/>
                  </a:lnTo>
                  <a:lnTo>
                    <a:pt x="3293" y="5"/>
                  </a:lnTo>
                  <a:lnTo>
                    <a:pt x="3325" y="32"/>
                  </a:lnTo>
                  <a:lnTo>
                    <a:pt x="3340" y="65"/>
                  </a:lnTo>
                  <a:lnTo>
                    <a:pt x="3343" y="103"/>
                  </a:lnTo>
                  <a:lnTo>
                    <a:pt x="3343" y="146"/>
                  </a:lnTo>
                  <a:lnTo>
                    <a:pt x="3343" y="736"/>
                  </a:lnTo>
                  <a:lnTo>
                    <a:pt x="3343" y="762"/>
                  </a:lnTo>
                  <a:lnTo>
                    <a:pt x="3340" y="800"/>
                  </a:lnTo>
                  <a:lnTo>
                    <a:pt x="3325" y="833"/>
                  </a:lnTo>
                  <a:lnTo>
                    <a:pt x="3293" y="860"/>
                  </a:lnTo>
                  <a:lnTo>
                    <a:pt x="3293" y="865"/>
                  </a:lnTo>
                  <a:lnTo>
                    <a:pt x="3462" y="865"/>
                  </a:lnTo>
                  <a:lnTo>
                    <a:pt x="3462" y="511"/>
                  </a:lnTo>
                  <a:lnTo>
                    <a:pt x="3470" y="434"/>
                  </a:lnTo>
                  <a:lnTo>
                    <a:pt x="3495" y="377"/>
                  </a:lnTo>
                  <a:lnTo>
                    <a:pt x="3542" y="342"/>
                  </a:lnTo>
                  <a:lnTo>
                    <a:pt x="3614" y="330"/>
                  </a:lnTo>
                  <a:lnTo>
                    <a:pt x="3847" y="330"/>
                  </a:lnTo>
                  <a:lnTo>
                    <a:pt x="3843" y="326"/>
                  </a:lnTo>
                  <a:lnTo>
                    <a:pt x="3462" y="326"/>
                  </a:lnTo>
                  <a:lnTo>
                    <a:pt x="3462" y="0"/>
                  </a:lnTo>
                  <a:close/>
                  <a:moveTo>
                    <a:pt x="3847" y="330"/>
                  </a:moveTo>
                  <a:lnTo>
                    <a:pt x="3614" y="330"/>
                  </a:lnTo>
                  <a:lnTo>
                    <a:pt x="3685" y="345"/>
                  </a:lnTo>
                  <a:lnTo>
                    <a:pt x="3731" y="385"/>
                  </a:lnTo>
                  <a:lnTo>
                    <a:pt x="3755" y="445"/>
                  </a:lnTo>
                  <a:lnTo>
                    <a:pt x="3763" y="519"/>
                  </a:lnTo>
                  <a:lnTo>
                    <a:pt x="3763" y="726"/>
                  </a:lnTo>
                  <a:lnTo>
                    <a:pt x="3763" y="736"/>
                  </a:lnTo>
                  <a:lnTo>
                    <a:pt x="3763" y="764"/>
                  </a:lnTo>
                  <a:lnTo>
                    <a:pt x="3760" y="800"/>
                  </a:lnTo>
                  <a:lnTo>
                    <a:pt x="3746" y="833"/>
                  </a:lnTo>
                  <a:lnTo>
                    <a:pt x="3714" y="860"/>
                  </a:lnTo>
                  <a:lnTo>
                    <a:pt x="3714" y="865"/>
                  </a:lnTo>
                  <a:lnTo>
                    <a:pt x="3882" y="865"/>
                  </a:lnTo>
                  <a:lnTo>
                    <a:pt x="3882" y="480"/>
                  </a:lnTo>
                  <a:lnTo>
                    <a:pt x="3876" y="406"/>
                  </a:lnTo>
                  <a:lnTo>
                    <a:pt x="3855" y="342"/>
                  </a:lnTo>
                  <a:lnTo>
                    <a:pt x="3847" y="330"/>
                  </a:lnTo>
                  <a:close/>
                  <a:moveTo>
                    <a:pt x="3255" y="335"/>
                  </a:moveTo>
                  <a:lnTo>
                    <a:pt x="2911" y="335"/>
                  </a:lnTo>
                  <a:lnTo>
                    <a:pt x="2974" y="345"/>
                  </a:lnTo>
                  <a:lnTo>
                    <a:pt x="3021" y="373"/>
                  </a:lnTo>
                  <a:lnTo>
                    <a:pt x="3051" y="416"/>
                  </a:lnTo>
                  <a:lnTo>
                    <a:pt x="3061" y="473"/>
                  </a:lnTo>
                  <a:lnTo>
                    <a:pt x="3051" y="526"/>
                  </a:lnTo>
                  <a:lnTo>
                    <a:pt x="3020" y="569"/>
                  </a:lnTo>
                  <a:lnTo>
                    <a:pt x="2973" y="597"/>
                  </a:lnTo>
                  <a:lnTo>
                    <a:pt x="2911" y="607"/>
                  </a:lnTo>
                  <a:lnTo>
                    <a:pt x="3145" y="607"/>
                  </a:lnTo>
                  <a:lnTo>
                    <a:pt x="3149" y="604"/>
                  </a:lnTo>
                  <a:lnTo>
                    <a:pt x="3183" y="551"/>
                  </a:lnTo>
                  <a:lnTo>
                    <a:pt x="3195" y="485"/>
                  </a:lnTo>
                  <a:lnTo>
                    <a:pt x="3189" y="438"/>
                  </a:lnTo>
                  <a:lnTo>
                    <a:pt x="3172" y="400"/>
                  </a:lnTo>
                  <a:lnTo>
                    <a:pt x="3147" y="369"/>
                  </a:lnTo>
                  <a:lnTo>
                    <a:pt x="3115" y="347"/>
                  </a:lnTo>
                  <a:lnTo>
                    <a:pt x="3248" y="347"/>
                  </a:lnTo>
                  <a:lnTo>
                    <a:pt x="3255" y="335"/>
                  </a:lnTo>
                  <a:close/>
                  <a:moveTo>
                    <a:pt x="3657" y="243"/>
                  </a:moveTo>
                  <a:lnTo>
                    <a:pt x="3605" y="248"/>
                  </a:lnTo>
                  <a:lnTo>
                    <a:pt x="3551" y="263"/>
                  </a:lnTo>
                  <a:lnTo>
                    <a:pt x="3501" y="289"/>
                  </a:lnTo>
                  <a:lnTo>
                    <a:pt x="3462" y="326"/>
                  </a:lnTo>
                  <a:lnTo>
                    <a:pt x="3843" y="326"/>
                  </a:lnTo>
                  <a:lnTo>
                    <a:pt x="3815" y="290"/>
                  </a:lnTo>
                  <a:lnTo>
                    <a:pt x="3750" y="256"/>
                  </a:lnTo>
                  <a:lnTo>
                    <a:pt x="3657" y="243"/>
                  </a:lnTo>
                  <a:close/>
                  <a:moveTo>
                    <a:pt x="4105" y="347"/>
                  </a:moveTo>
                  <a:lnTo>
                    <a:pt x="3985" y="347"/>
                  </a:lnTo>
                  <a:lnTo>
                    <a:pt x="3985" y="620"/>
                  </a:lnTo>
                  <a:lnTo>
                    <a:pt x="3985" y="657"/>
                  </a:lnTo>
                  <a:lnTo>
                    <a:pt x="3988" y="711"/>
                  </a:lnTo>
                  <a:lnTo>
                    <a:pt x="4001" y="770"/>
                  </a:lnTo>
                  <a:lnTo>
                    <a:pt x="4032" y="826"/>
                  </a:lnTo>
                  <a:lnTo>
                    <a:pt x="4086" y="866"/>
                  </a:lnTo>
                  <a:lnTo>
                    <a:pt x="4171" y="882"/>
                  </a:lnTo>
                  <a:lnTo>
                    <a:pt x="4182" y="882"/>
                  </a:lnTo>
                  <a:lnTo>
                    <a:pt x="4193" y="880"/>
                  </a:lnTo>
                  <a:lnTo>
                    <a:pt x="4203" y="878"/>
                  </a:lnTo>
                  <a:lnTo>
                    <a:pt x="4214" y="875"/>
                  </a:lnTo>
                  <a:lnTo>
                    <a:pt x="4272" y="795"/>
                  </a:lnTo>
                  <a:lnTo>
                    <a:pt x="4230" y="795"/>
                  </a:lnTo>
                  <a:lnTo>
                    <a:pt x="4151" y="773"/>
                  </a:lnTo>
                  <a:lnTo>
                    <a:pt x="4115" y="721"/>
                  </a:lnTo>
                  <a:lnTo>
                    <a:pt x="4104" y="660"/>
                  </a:lnTo>
                  <a:lnTo>
                    <a:pt x="4105" y="347"/>
                  </a:lnTo>
                  <a:close/>
                  <a:moveTo>
                    <a:pt x="4282" y="781"/>
                  </a:moveTo>
                  <a:lnTo>
                    <a:pt x="4269" y="786"/>
                  </a:lnTo>
                  <a:lnTo>
                    <a:pt x="4256" y="791"/>
                  </a:lnTo>
                  <a:lnTo>
                    <a:pt x="4243" y="794"/>
                  </a:lnTo>
                  <a:lnTo>
                    <a:pt x="4230" y="795"/>
                  </a:lnTo>
                  <a:lnTo>
                    <a:pt x="4272" y="795"/>
                  </a:lnTo>
                  <a:lnTo>
                    <a:pt x="4282" y="781"/>
                  </a:lnTo>
                  <a:close/>
                  <a:moveTo>
                    <a:pt x="4105" y="65"/>
                  </a:moveTo>
                  <a:lnTo>
                    <a:pt x="4043" y="65"/>
                  </a:lnTo>
                  <a:lnTo>
                    <a:pt x="4037" y="150"/>
                  </a:lnTo>
                  <a:lnTo>
                    <a:pt x="4016" y="220"/>
                  </a:lnTo>
                  <a:lnTo>
                    <a:pt x="3970" y="271"/>
                  </a:lnTo>
                  <a:lnTo>
                    <a:pt x="3895" y="299"/>
                  </a:lnTo>
                  <a:lnTo>
                    <a:pt x="3895" y="347"/>
                  </a:lnTo>
                  <a:lnTo>
                    <a:pt x="4251" y="347"/>
                  </a:lnTo>
                  <a:lnTo>
                    <a:pt x="4309" y="260"/>
                  </a:lnTo>
                  <a:lnTo>
                    <a:pt x="4105" y="260"/>
                  </a:lnTo>
                  <a:lnTo>
                    <a:pt x="4105" y="65"/>
                  </a:lnTo>
                  <a:close/>
                  <a:moveTo>
                    <a:pt x="2165" y="260"/>
                  </a:moveTo>
                  <a:lnTo>
                    <a:pt x="1996" y="260"/>
                  </a:lnTo>
                  <a:lnTo>
                    <a:pt x="1996" y="264"/>
                  </a:lnTo>
                  <a:lnTo>
                    <a:pt x="2028" y="291"/>
                  </a:lnTo>
                  <a:lnTo>
                    <a:pt x="2042" y="324"/>
                  </a:lnTo>
                  <a:lnTo>
                    <a:pt x="2045" y="362"/>
                  </a:lnTo>
                  <a:lnTo>
                    <a:pt x="2045" y="390"/>
                  </a:lnTo>
                  <a:lnTo>
                    <a:pt x="2045" y="719"/>
                  </a:lnTo>
                  <a:lnTo>
                    <a:pt x="2045" y="762"/>
                  </a:lnTo>
                  <a:lnTo>
                    <a:pt x="2042" y="800"/>
                  </a:lnTo>
                  <a:lnTo>
                    <a:pt x="2027" y="833"/>
                  </a:lnTo>
                  <a:lnTo>
                    <a:pt x="1995" y="860"/>
                  </a:lnTo>
                  <a:lnTo>
                    <a:pt x="1995" y="865"/>
                  </a:lnTo>
                  <a:lnTo>
                    <a:pt x="2165" y="865"/>
                  </a:lnTo>
                  <a:lnTo>
                    <a:pt x="2165" y="534"/>
                  </a:lnTo>
                  <a:lnTo>
                    <a:pt x="2173" y="448"/>
                  </a:lnTo>
                  <a:lnTo>
                    <a:pt x="2199" y="390"/>
                  </a:lnTo>
                  <a:lnTo>
                    <a:pt x="2243" y="357"/>
                  </a:lnTo>
                  <a:lnTo>
                    <a:pt x="2308" y="347"/>
                  </a:lnTo>
                  <a:lnTo>
                    <a:pt x="2368" y="347"/>
                  </a:lnTo>
                  <a:lnTo>
                    <a:pt x="2368" y="343"/>
                  </a:lnTo>
                  <a:lnTo>
                    <a:pt x="2165" y="343"/>
                  </a:lnTo>
                  <a:lnTo>
                    <a:pt x="2165" y="260"/>
                  </a:lnTo>
                  <a:close/>
                  <a:moveTo>
                    <a:pt x="2368" y="347"/>
                  </a:moveTo>
                  <a:lnTo>
                    <a:pt x="2308" y="347"/>
                  </a:lnTo>
                  <a:lnTo>
                    <a:pt x="2325" y="348"/>
                  </a:lnTo>
                  <a:lnTo>
                    <a:pt x="2341" y="351"/>
                  </a:lnTo>
                  <a:lnTo>
                    <a:pt x="2356" y="358"/>
                  </a:lnTo>
                  <a:lnTo>
                    <a:pt x="2368" y="367"/>
                  </a:lnTo>
                  <a:lnTo>
                    <a:pt x="2368" y="347"/>
                  </a:lnTo>
                  <a:close/>
                  <a:moveTo>
                    <a:pt x="2321" y="243"/>
                  </a:moveTo>
                  <a:lnTo>
                    <a:pt x="2273" y="251"/>
                  </a:lnTo>
                  <a:lnTo>
                    <a:pt x="2229" y="271"/>
                  </a:lnTo>
                  <a:lnTo>
                    <a:pt x="2193" y="303"/>
                  </a:lnTo>
                  <a:lnTo>
                    <a:pt x="2165" y="343"/>
                  </a:lnTo>
                  <a:lnTo>
                    <a:pt x="2368" y="343"/>
                  </a:lnTo>
                  <a:lnTo>
                    <a:pt x="2368" y="247"/>
                  </a:lnTo>
                  <a:lnTo>
                    <a:pt x="2358" y="245"/>
                  </a:lnTo>
                  <a:lnTo>
                    <a:pt x="2349" y="244"/>
                  </a:lnTo>
                  <a:lnTo>
                    <a:pt x="2338" y="243"/>
                  </a:lnTo>
                  <a:lnTo>
                    <a:pt x="2321" y="243"/>
                  </a:lnTo>
                  <a:close/>
                  <a:moveTo>
                    <a:pt x="1509" y="0"/>
                  </a:moveTo>
                  <a:lnTo>
                    <a:pt x="1341" y="0"/>
                  </a:lnTo>
                  <a:lnTo>
                    <a:pt x="1341" y="5"/>
                  </a:lnTo>
                  <a:lnTo>
                    <a:pt x="1373" y="32"/>
                  </a:lnTo>
                  <a:lnTo>
                    <a:pt x="1387" y="65"/>
                  </a:lnTo>
                  <a:lnTo>
                    <a:pt x="1390" y="103"/>
                  </a:lnTo>
                  <a:lnTo>
                    <a:pt x="1390" y="146"/>
                  </a:lnTo>
                  <a:lnTo>
                    <a:pt x="1390" y="732"/>
                  </a:lnTo>
                  <a:lnTo>
                    <a:pt x="1390" y="761"/>
                  </a:lnTo>
                  <a:lnTo>
                    <a:pt x="1387" y="799"/>
                  </a:lnTo>
                  <a:lnTo>
                    <a:pt x="1374" y="833"/>
                  </a:lnTo>
                  <a:lnTo>
                    <a:pt x="1345" y="860"/>
                  </a:lnTo>
                  <a:lnTo>
                    <a:pt x="1345" y="865"/>
                  </a:lnTo>
                  <a:lnTo>
                    <a:pt x="1617" y="865"/>
                  </a:lnTo>
                  <a:lnTo>
                    <a:pt x="1697" y="859"/>
                  </a:lnTo>
                  <a:lnTo>
                    <a:pt x="1768" y="842"/>
                  </a:lnTo>
                  <a:lnTo>
                    <a:pt x="1830" y="815"/>
                  </a:lnTo>
                  <a:lnTo>
                    <a:pt x="1882" y="778"/>
                  </a:lnTo>
                  <a:lnTo>
                    <a:pt x="1891" y="767"/>
                  </a:lnTo>
                  <a:lnTo>
                    <a:pt x="1509" y="767"/>
                  </a:lnTo>
                  <a:lnTo>
                    <a:pt x="1509" y="0"/>
                  </a:lnTo>
                  <a:close/>
                  <a:moveTo>
                    <a:pt x="1909" y="341"/>
                  </a:moveTo>
                  <a:lnTo>
                    <a:pt x="1650" y="341"/>
                  </a:lnTo>
                  <a:lnTo>
                    <a:pt x="1721" y="350"/>
                  </a:lnTo>
                  <a:lnTo>
                    <a:pt x="1776" y="378"/>
                  </a:lnTo>
                  <a:lnTo>
                    <a:pt x="1816" y="421"/>
                  </a:lnTo>
                  <a:lnTo>
                    <a:pt x="1839" y="479"/>
                  </a:lnTo>
                  <a:lnTo>
                    <a:pt x="1847" y="549"/>
                  </a:lnTo>
                  <a:lnTo>
                    <a:pt x="1839" y="622"/>
                  </a:lnTo>
                  <a:lnTo>
                    <a:pt x="1813" y="682"/>
                  </a:lnTo>
                  <a:lnTo>
                    <a:pt x="1767" y="728"/>
                  </a:lnTo>
                  <a:lnTo>
                    <a:pt x="1700" y="757"/>
                  </a:lnTo>
                  <a:lnTo>
                    <a:pt x="1608" y="767"/>
                  </a:lnTo>
                  <a:lnTo>
                    <a:pt x="1891" y="767"/>
                  </a:lnTo>
                  <a:lnTo>
                    <a:pt x="1924" y="732"/>
                  </a:lnTo>
                  <a:lnTo>
                    <a:pt x="1954" y="676"/>
                  </a:lnTo>
                  <a:lnTo>
                    <a:pt x="1973" y="613"/>
                  </a:lnTo>
                  <a:lnTo>
                    <a:pt x="1980" y="543"/>
                  </a:lnTo>
                  <a:lnTo>
                    <a:pt x="1970" y="458"/>
                  </a:lnTo>
                  <a:lnTo>
                    <a:pt x="1942" y="385"/>
                  </a:lnTo>
                  <a:lnTo>
                    <a:pt x="1909" y="341"/>
                  </a:lnTo>
                  <a:close/>
                  <a:moveTo>
                    <a:pt x="1703" y="243"/>
                  </a:moveTo>
                  <a:lnTo>
                    <a:pt x="1679" y="244"/>
                  </a:lnTo>
                  <a:lnTo>
                    <a:pt x="1656" y="246"/>
                  </a:lnTo>
                  <a:lnTo>
                    <a:pt x="1633" y="251"/>
                  </a:lnTo>
                  <a:lnTo>
                    <a:pt x="1610" y="257"/>
                  </a:lnTo>
                  <a:lnTo>
                    <a:pt x="1538" y="370"/>
                  </a:lnTo>
                  <a:lnTo>
                    <a:pt x="1565" y="357"/>
                  </a:lnTo>
                  <a:lnTo>
                    <a:pt x="1591" y="348"/>
                  </a:lnTo>
                  <a:lnTo>
                    <a:pt x="1619" y="343"/>
                  </a:lnTo>
                  <a:lnTo>
                    <a:pt x="1650" y="341"/>
                  </a:lnTo>
                  <a:lnTo>
                    <a:pt x="1909" y="341"/>
                  </a:lnTo>
                  <a:lnTo>
                    <a:pt x="1898" y="326"/>
                  </a:lnTo>
                  <a:lnTo>
                    <a:pt x="1842" y="281"/>
                  </a:lnTo>
                  <a:lnTo>
                    <a:pt x="1776" y="253"/>
                  </a:lnTo>
                  <a:lnTo>
                    <a:pt x="1703" y="243"/>
                  </a:lnTo>
                  <a:close/>
                  <a:moveTo>
                    <a:pt x="2503" y="27"/>
                  </a:moveTo>
                  <a:lnTo>
                    <a:pt x="2472" y="33"/>
                  </a:lnTo>
                  <a:lnTo>
                    <a:pt x="2447" y="50"/>
                  </a:lnTo>
                  <a:lnTo>
                    <a:pt x="2430" y="75"/>
                  </a:lnTo>
                  <a:lnTo>
                    <a:pt x="2424" y="105"/>
                  </a:lnTo>
                  <a:lnTo>
                    <a:pt x="2430" y="135"/>
                  </a:lnTo>
                  <a:lnTo>
                    <a:pt x="2447" y="160"/>
                  </a:lnTo>
                  <a:lnTo>
                    <a:pt x="2472" y="177"/>
                  </a:lnTo>
                  <a:lnTo>
                    <a:pt x="2503" y="183"/>
                  </a:lnTo>
                  <a:lnTo>
                    <a:pt x="2532" y="177"/>
                  </a:lnTo>
                  <a:lnTo>
                    <a:pt x="2557" y="160"/>
                  </a:lnTo>
                  <a:lnTo>
                    <a:pt x="2574" y="135"/>
                  </a:lnTo>
                  <a:lnTo>
                    <a:pt x="2580" y="105"/>
                  </a:lnTo>
                  <a:lnTo>
                    <a:pt x="2574" y="75"/>
                  </a:lnTo>
                  <a:lnTo>
                    <a:pt x="2557" y="50"/>
                  </a:lnTo>
                  <a:lnTo>
                    <a:pt x="2532" y="33"/>
                  </a:lnTo>
                  <a:lnTo>
                    <a:pt x="2503" y="27"/>
                  </a:lnTo>
                  <a:close/>
                </a:path>
              </a:pathLst>
            </a:custGeom>
            <a:solidFill>
              <a:srgbClr val="00196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1050929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ftr="0"/>
  <p:txStyles>
    <p:titleStyle>
      <a:lvl1pPr algn="l" defTabSz="914400" rtl="0" eaLnBrk="1" latinLnBrk="0" hangingPunct="1">
        <a:spcBef>
          <a:spcPct val="0"/>
        </a:spcBef>
        <a:buNone/>
        <a:defRPr sz="3600" b="1" kern="1200">
          <a:solidFill>
            <a:srgbClr val="00206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11125200" cy="2294554"/>
          </a:xfrm>
        </p:spPr>
        <p:txBody>
          <a:bodyPr>
            <a:noAutofit/>
          </a:bodyPr>
          <a:lstStyle/>
          <a:p>
            <a:r>
              <a:rPr lang="en-US" sz="4000" u="sng">
                <a:solidFill>
                  <a:srgbClr val="002060"/>
                </a:solidFill>
              </a:rPr>
              <a:t>Session 2:</a:t>
            </a:r>
            <a:br>
              <a:rPr lang="en-US" sz="4000" u="sng">
                <a:solidFill>
                  <a:srgbClr val="002060"/>
                </a:solidFill>
              </a:rPr>
            </a:br>
            <a:br>
              <a:rPr lang="en-US" sz="4000" u="sng">
                <a:solidFill>
                  <a:srgbClr val="002060"/>
                </a:solidFill>
              </a:rPr>
            </a:br>
            <a:r>
              <a:rPr lang="en-US" sz="4000">
                <a:solidFill>
                  <a:srgbClr val="002060"/>
                </a:solidFill>
              </a:rPr>
              <a:t> Review of Local Public Finance and Fiscal Decentralization for Myanmar</a:t>
            </a:r>
            <a:endParaRPr lang="en-US" sz="4800" dirty="0">
              <a:solidFill>
                <a:srgbClr val="002060"/>
              </a:solidFill>
            </a:endParaRPr>
          </a:p>
        </p:txBody>
      </p:sp>
      <p:sp>
        <p:nvSpPr>
          <p:cNvPr id="5" name="Subtitle 4">
            <a:extLst>
              <a:ext uri="{FF2B5EF4-FFF2-40B4-BE49-F238E27FC236}">
                <a16:creationId xmlns:a16="http://schemas.microsoft.com/office/drawing/2014/main" id="{C1ED8637-D552-4041-BB2A-298963C98AB3}"/>
              </a:ext>
            </a:extLst>
          </p:cNvPr>
          <p:cNvSpPr>
            <a:spLocks noGrp="1"/>
          </p:cNvSpPr>
          <p:nvPr>
            <p:ph type="subTitle" idx="1"/>
          </p:nvPr>
        </p:nvSpPr>
        <p:spPr>
          <a:xfrm>
            <a:off x="1752600" y="4419600"/>
            <a:ext cx="9220200" cy="1600200"/>
          </a:xfrm>
        </p:spPr>
        <p:txBody>
          <a:bodyPr>
            <a:normAutofit fontScale="70000" lnSpcReduction="20000"/>
          </a:bodyPr>
          <a:lstStyle/>
          <a:p>
            <a:r>
              <a:rPr lang="en-US" sz="2800" b="1">
                <a:solidFill>
                  <a:srgbClr val="002060"/>
                </a:solidFill>
              </a:rPr>
              <a:t> Du T. Huynh</a:t>
            </a:r>
          </a:p>
          <a:p>
            <a:endParaRPr lang="en-US" sz="2800" b="1">
              <a:solidFill>
                <a:srgbClr val="002060"/>
              </a:solidFill>
            </a:endParaRPr>
          </a:p>
          <a:p>
            <a:r>
              <a:rPr lang="en-US" sz="2800" b="1">
                <a:solidFill>
                  <a:srgbClr val="002060"/>
                </a:solidFill>
              </a:rPr>
              <a:t>Senior Lecturer, Fulbright School of Public Policy and Management</a:t>
            </a:r>
          </a:p>
          <a:p>
            <a:endParaRPr lang="en-US" sz="2800" b="1">
              <a:solidFill>
                <a:srgbClr val="002060"/>
              </a:solidFill>
            </a:endParaRPr>
          </a:p>
          <a:p>
            <a:r>
              <a:rPr lang="en-US" sz="2800" b="1" u="sng">
                <a:solidFill>
                  <a:srgbClr val="002060"/>
                </a:solidFill>
              </a:rPr>
              <a:t>12-2020</a:t>
            </a:r>
            <a:endParaRPr lang="en-US" sz="2800" b="1" u="sng" dirty="0">
              <a:solidFill>
                <a:srgbClr val="002060"/>
              </a:solidFill>
            </a:endParaRPr>
          </a:p>
        </p:txBody>
      </p:sp>
    </p:spTree>
    <p:extLst>
      <p:ext uri="{BB962C8B-B14F-4D97-AF65-F5344CB8AC3E}">
        <p14:creationId xmlns:p14="http://schemas.microsoft.com/office/powerpoint/2010/main" val="2091817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D520-8B1F-4CAE-9CA8-6166C7BB51E8}"/>
              </a:ext>
            </a:extLst>
          </p:cNvPr>
          <p:cNvSpPr>
            <a:spLocks noGrp="1"/>
          </p:cNvSpPr>
          <p:nvPr>
            <p:ph type="title"/>
          </p:nvPr>
        </p:nvSpPr>
        <p:spPr>
          <a:xfrm>
            <a:off x="609600" y="274638"/>
            <a:ext cx="10134600" cy="715962"/>
          </a:xfrm>
        </p:spPr>
        <p:txBody>
          <a:bodyPr>
            <a:noAutofit/>
          </a:bodyPr>
          <a:lstStyle/>
          <a:p>
            <a:r>
              <a:rPr lang="en-US" sz="3200" i="0" u="none" strike="noStrike" baseline="0"/>
              <a:t>Decentralization in Myamar</a:t>
            </a:r>
            <a:endParaRPr lang="en-US" sz="3200"/>
          </a:p>
        </p:txBody>
      </p:sp>
      <p:sp>
        <p:nvSpPr>
          <p:cNvPr id="3" name="Content Placeholder 2">
            <a:extLst>
              <a:ext uri="{FF2B5EF4-FFF2-40B4-BE49-F238E27FC236}">
                <a16:creationId xmlns:a16="http://schemas.microsoft.com/office/drawing/2014/main" id="{B37B3D3A-0B8B-47FC-A083-3FC68A3DB3BF}"/>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2F69DBF8-A43A-4195-B726-F87655D69098}"/>
              </a:ext>
            </a:extLst>
          </p:cNvPr>
          <p:cNvPicPr>
            <a:picLocks noChangeAspect="1"/>
          </p:cNvPicPr>
          <p:nvPr/>
        </p:nvPicPr>
        <p:blipFill>
          <a:blip r:embed="rId2"/>
          <a:stretch>
            <a:fillRect/>
          </a:stretch>
        </p:blipFill>
        <p:spPr>
          <a:xfrm>
            <a:off x="838200" y="1676400"/>
            <a:ext cx="9793705" cy="3352800"/>
          </a:xfrm>
          <a:prstGeom prst="rect">
            <a:avLst/>
          </a:prstGeom>
        </p:spPr>
      </p:pic>
      <p:sp>
        <p:nvSpPr>
          <p:cNvPr id="8" name="TextBox 7">
            <a:extLst>
              <a:ext uri="{FF2B5EF4-FFF2-40B4-BE49-F238E27FC236}">
                <a16:creationId xmlns:a16="http://schemas.microsoft.com/office/drawing/2014/main" id="{728A4F83-ADDD-47F1-A238-A99D70FAE940}"/>
              </a:ext>
            </a:extLst>
          </p:cNvPr>
          <p:cNvSpPr txBox="1"/>
          <p:nvPr/>
        </p:nvSpPr>
        <p:spPr>
          <a:xfrm>
            <a:off x="4524888" y="5239308"/>
            <a:ext cx="6097836" cy="369332"/>
          </a:xfrm>
          <a:prstGeom prst="rect">
            <a:avLst/>
          </a:prstGeom>
          <a:noFill/>
        </p:spPr>
        <p:txBody>
          <a:bodyPr wrap="square">
            <a:spAutoFit/>
          </a:bodyPr>
          <a:lstStyle/>
          <a:p>
            <a:pPr algn="r"/>
            <a:r>
              <a:rPr lang="en-US" sz="1800" b="0" i="0" u="none" strike="noStrike" baseline="0">
                <a:solidFill>
                  <a:srgbClr val="002060"/>
                </a:solidFill>
                <a:latin typeface="CIDFont+F1"/>
              </a:rPr>
              <a:t>Source: THIRI AUNG (2019)</a:t>
            </a:r>
            <a:endParaRPr lang="en-US">
              <a:solidFill>
                <a:srgbClr val="002060"/>
              </a:solidFill>
            </a:endParaRPr>
          </a:p>
        </p:txBody>
      </p:sp>
    </p:spTree>
    <p:extLst>
      <p:ext uri="{BB962C8B-B14F-4D97-AF65-F5344CB8AC3E}">
        <p14:creationId xmlns:p14="http://schemas.microsoft.com/office/powerpoint/2010/main" val="712425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DBA2F-865C-4108-800C-BF4A24151C7F}"/>
              </a:ext>
            </a:extLst>
          </p:cNvPr>
          <p:cNvSpPr>
            <a:spLocks noGrp="1"/>
          </p:cNvSpPr>
          <p:nvPr>
            <p:ph type="title"/>
          </p:nvPr>
        </p:nvSpPr>
        <p:spPr/>
        <p:txBody>
          <a:bodyPr/>
          <a:lstStyle/>
          <a:p>
            <a:r>
              <a:rPr lang="en-US"/>
              <a:t>Budget Decentralization</a:t>
            </a:r>
          </a:p>
        </p:txBody>
      </p:sp>
      <p:sp>
        <p:nvSpPr>
          <p:cNvPr id="3" name="Content Placeholder 2">
            <a:extLst>
              <a:ext uri="{FF2B5EF4-FFF2-40B4-BE49-F238E27FC236}">
                <a16:creationId xmlns:a16="http://schemas.microsoft.com/office/drawing/2014/main" id="{9B515AC8-23ED-457A-A6EC-9D274599C0A5}"/>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6C46C5B1-060A-4E45-AA3C-5418A43488B4}"/>
              </a:ext>
            </a:extLst>
          </p:cNvPr>
          <p:cNvSpPr>
            <a:spLocks noGrp="1"/>
          </p:cNvSpPr>
          <p:nvPr>
            <p:ph type="dt" sz="half" idx="10"/>
          </p:nvPr>
        </p:nvSpPr>
        <p:spPr>
          <a:xfrm>
            <a:off x="609600" y="6356351"/>
            <a:ext cx="284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6" name="Picture 5">
            <a:extLst>
              <a:ext uri="{FF2B5EF4-FFF2-40B4-BE49-F238E27FC236}">
                <a16:creationId xmlns:a16="http://schemas.microsoft.com/office/drawing/2014/main" id="{162F78DC-5F01-4AA8-A495-A4FD3C2E0458}"/>
              </a:ext>
            </a:extLst>
          </p:cNvPr>
          <p:cNvPicPr/>
          <p:nvPr/>
        </p:nvPicPr>
        <p:blipFill>
          <a:blip r:embed="rId2"/>
          <a:stretch>
            <a:fillRect/>
          </a:stretch>
        </p:blipFill>
        <p:spPr>
          <a:xfrm>
            <a:off x="595745" y="1228003"/>
            <a:ext cx="11277600" cy="3505199"/>
          </a:xfrm>
          <a:prstGeom prst="rect">
            <a:avLst/>
          </a:prstGeom>
        </p:spPr>
      </p:pic>
      <p:sp>
        <p:nvSpPr>
          <p:cNvPr id="7" name="Rectangle 6">
            <a:extLst>
              <a:ext uri="{FF2B5EF4-FFF2-40B4-BE49-F238E27FC236}">
                <a16:creationId xmlns:a16="http://schemas.microsoft.com/office/drawing/2014/main" id="{784DD647-E9D9-40C7-89BD-CA7FA9A32605}"/>
              </a:ext>
            </a:extLst>
          </p:cNvPr>
          <p:cNvSpPr/>
          <p:nvPr/>
        </p:nvSpPr>
        <p:spPr>
          <a:xfrm>
            <a:off x="619217" y="5055605"/>
            <a:ext cx="10515600" cy="374077"/>
          </a:xfrm>
          <a:prstGeom prst="rect">
            <a:avLst/>
          </a:prstGeom>
        </p:spPr>
        <p:txBody>
          <a:bodyPr wrap="square">
            <a:spAutoFit/>
          </a:bodyPr>
          <a:lstStyle/>
          <a:p>
            <a:pPr algn="just">
              <a:lnSpc>
                <a:spcPct val="107000"/>
              </a:lnSpc>
              <a:spcBef>
                <a:spcPts val="1200"/>
              </a:spcBef>
            </a:pPr>
            <a:r>
              <a:rPr lang="en-US" i="1">
                <a:latin typeface="Times New Roman" panose="02020603050405020304" pitchFamily="18" charset="0"/>
                <a:ea typeface="Calibri" panose="020F0502020204030204" pitchFamily="34" charset="0"/>
                <a:cs typeface="Times New Roman" panose="02020603050405020304" pitchFamily="18" charset="0"/>
              </a:rPr>
              <a:t>Source: Jorge Martinez-Vasquez (2011) and Myanmar Government for the data of Myanmar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440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AD1BA2-73C6-4E5B-9819-41D18C03089A}"/>
              </a:ext>
            </a:extLst>
          </p:cNvPr>
          <p:cNvPicPr>
            <a:picLocks noChangeAspect="1"/>
          </p:cNvPicPr>
          <p:nvPr/>
        </p:nvPicPr>
        <p:blipFill>
          <a:blip r:embed="rId2"/>
          <a:stretch>
            <a:fillRect/>
          </a:stretch>
        </p:blipFill>
        <p:spPr>
          <a:xfrm>
            <a:off x="381000" y="914400"/>
            <a:ext cx="11658600" cy="5867400"/>
          </a:xfrm>
          <a:prstGeom prst="rect">
            <a:avLst/>
          </a:prstGeom>
        </p:spPr>
      </p:pic>
      <p:sp>
        <p:nvSpPr>
          <p:cNvPr id="7" name="Rectangle 2">
            <a:extLst>
              <a:ext uri="{FF2B5EF4-FFF2-40B4-BE49-F238E27FC236}">
                <a16:creationId xmlns:a16="http://schemas.microsoft.com/office/drawing/2014/main" id="{7448DF14-C343-49D0-B669-19651B9324DF}"/>
              </a:ext>
            </a:extLst>
          </p:cNvPr>
          <p:cNvSpPr txBox="1">
            <a:spLocks noChangeArrowheads="1"/>
          </p:cNvSpPr>
          <p:nvPr/>
        </p:nvSpPr>
        <p:spPr>
          <a:xfrm>
            <a:off x="228600" y="228600"/>
            <a:ext cx="10972800" cy="487362"/>
          </a:xfrm>
          <a:prstGeom prst="rect">
            <a:avLst/>
          </a:prstGeom>
        </p:spPr>
        <p:txBody>
          <a:bodyPr>
            <a:normAutofit fontScale="92500" lnSpcReduction="20000"/>
          </a:bodyPr>
          <a:lstStyle>
            <a:lvl1pPr algn="l" defTabSz="914400" rtl="0" eaLnBrk="1" latinLnBrk="0" hangingPunct="1">
              <a:spcBef>
                <a:spcPct val="0"/>
              </a:spcBef>
              <a:buNone/>
              <a:defRPr sz="3400" kern="1200">
                <a:solidFill>
                  <a:schemeClr val="accent1">
                    <a:lumMod val="50000"/>
                  </a:schemeClr>
                </a:solidFill>
                <a:latin typeface="Arial" pitchFamily="34" charset="0"/>
                <a:ea typeface="+mj-ea"/>
                <a:cs typeface="Arial" pitchFamily="34" charset="0"/>
              </a:defRPr>
            </a:lvl1pPr>
          </a:lstStyle>
          <a:p>
            <a:pPr>
              <a:defRPr/>
            </a:pPr>
            <a:r>
              <a:rPr lang="en-US" sz="3200" b="1" i="0" u="none" strike="noStrike" baseline="0">
                <a:solidFill>
                  <a:srgbClr val="002060"/>
                </a:solidFill>
              </a:rPr>
              <a:t>Current Union Tax Structure in Myanmar</a:t>
            </a:r>
            <a:endParaRPr lang="en-US" sz="4800" b="1">
              <a:solidFill>
                <a:srgbClr val="002060"/>
              </a:solidFill>
            </a:endParaRPr>
          </a:p>
        </p:txBody>
      </p:sp>
      <p:sp>
        <p:nvSpPr>
          <p:cNvPr id="9" name="TextBox 8">
            <a:extLst>
              <a:ext uri="{FF2B5EF4-FFF2-40B4-BE49-F238E27FC236}">
                <a16:creationId xmlns:a16="http://schemas.microsoft.com/office/drawing/2014/main" id="{F8752F90-2E3C-42D2-A474-F6B4583AFB9E}"/>
              </a:ext>
            </a:extLst>
          </p:cNvPr>
          <p:cNvSpPr txBox="1"/>
          <p:nvPr/>
        </p:nvSpPr>
        <p:spPr>
          <a:xfrm>
            <a:off x="5941764" y="580873"/>
            <a:ext cx="6097836" cy="369332"/>
          </a:xfrm>
          <a:prstGeom prst="rect">
            <a:avLst/>
          </a:prstGeom>
          <a:noFill/>
        </p:spPr>
        <p:txBody>
          <a:bodyPr wrap="square">
            <a:spAutoFit/>
          </a:bodyPr>
          <a:lstStyle/>
          <a:p>
            <a:pPr algn="r"/>
            <a:r>
              <a:rPr lang="en-US" sz="1800" b="0" i="0" u="none" strike="noStrike" baseline="0">
                <a:solidFill>
                  <a:srgbClr val="002060"/>
                </a:solidFill>
                <a:latin typeface="CIDFont+F1"/>
              </a:rPr>
              <a:t>Source: THIRI AUNG (2019)</a:t>
            </a:r>
            <a:endParaRPr lang="en-US">
              <a:solidFill>
                <a:srgbClr val="002060"/>
              </a:solidFill>
            </a:endParaRPr>
          </a:p>
        </p:txBody>
      </p:sp>
    </p:spTree>
    <p:extLst>
      <p:ext uri="{BB962C8B-B14F-4D97-AF65-F5344CB8AC3E}">
        <p14:creationId xmlns:p14="http://schemas.microsoft.com/office/powerpoint/2010/main" val="2987262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EC9A1A-A6EF-4C98-BDBD-26214DEDDDBB}"/>
              </a:ext>
            </a:extLst>
          </p:cNvPr>
          <p:cNvSpPr>
            <a:spLocks noGrp="1"/>
          </p:cNvSpPr>
          <p:nvPr>
            <p:ph type="dt" sz="half" idx="10"/>
          </p:nvPr>
        </p:nvSpPr>
        <p:spPr/>
        <p:txBody>
          <a:bodyPr/>
          <a:lstStyle/>
          <a:p>
            <a:fld id="{FC58C473-FBCD-4813-9590-7178731721B1}" type="datetime1">
              <a:rPr lang="en-US" smtClean="0"/>
              <a:t>10/26/2020</a:t>
            </a:fld>
            <a:endParaRPr lang="en-US"/>
          </a:p>
        </p:txBody>
      </p:sp>
      <p:graphicFrame>
        <p:nvGraphicFramePr>
          <p:cNvPr id="4" name="Table 3">
            <a:extLst>
              <a:ext uri="{FF2B5EF4-FFF2-40B4-BE49-F238E27FC236}">
                <a16:creationId xmlns:a16="http://schemas.microsoft.com/office/drawing/2014/main" id="{DA95BA4E-41E8-468E-BBA2-ACC4376208C4}"/>
              </a:ext>
            </a:extLst>
          </p:cNvPr>
          <p:cNvGraphicFramePr>
            <a:graphicFrameLocks noGrp="1"/>
          </p:cNvGraphicFramePr>
          <p:nvPr/>
        </p:nvGraphicFramePr>
        <p:xfrm>
          <a:off x="190500" y="838200"/>
          <a:ext cx="11811000" cy="5609844"/>
        </p:xfrm>
        <a:graphic>
          <a:graphicData uri="http://schemas.openxmlformats.org/drawingml/2006/table">
            <a:tbl>
              <a:tblPr firstRow="1" firstCol="1" bandRow="1">
                <a:tableStyleId>{5C22544A-7EE6-4342-B048-85BDC9FD1C3A}</a:tableStyleId>
              </a:tblPr>
              <a:tblGrid>
                <a:gridCol w="5091315">
                  <a:extLst>
                    <a:ext uri="{9D8B030D-6E8A-4147-A177-3AD203B41FA5}">
                      <a16:colId xmlns:a16="http://schemas.microsoft.com/office/drawing/2014/main" val="3316678524"/>
                    </a:ext>
                  </a:extLst>
                </a:gridCol>
                <a:gridCol w="2176147">
                  <a:extLst>
                    <a:ext uri="{9D8B030D-6E8A-4147-A177-3AD203B41FA5}">
                      <a16:colId xmlns:a16="http://schemas.microsoft.com/office/drawing/2014/main" val="1879824226"/>
                    </a:ext>
                  </a:extLst>
                </a:gridCol>
                <a:gridCol w="4543538">
                  <a:extLst>
                    <a:ext uri="{9D8B030D-6E8A-4147-A177-3AD203B41FA5}">
                      <a16:colId xmlns:a16="http://schemas.microsoft.com/office/drawing/2014/main" val="1509556131"/>
                    </a:ext>
                  </a:extLst>
                </a:gridCol>
              </a:tblGrid>
              <a:tr h="0">
                <a:tc>
                  <a:txBody>
                    <a:bodyPr/>
                    <a:lstStyle/>
                    <a:p>
                      <a:pPr marL="0" marR="0" algn="ctr">
                        <a:lnSpc>
                          <a:spcPct val="107000"/>
                        </a:lnSpc>
                        <a:spcBef>
                          <a:spcPts val="0"/>
                        </a:spcBef>
                        <a:spcAft>
                          <a:spcPts val="0"/>
                        </a:spcAft>
                      </a:pPr>
                      <a:r>
                        <a:rPr lang="en-US" sz="2000">
                          <a:effectLst/>
                        </a:rPr>
                        <a:t>Sector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Responsible by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Remarks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7255042"/>
                  </a:ext>
                </a:extLst>
              </a:tr>
              <a:tr h="0">
                <a:tc>
                  <a:txBody>
                    <a:bodyPr/>
                    <a:lstStyle/>
                    <a:p>
                      <a:pPr marL="0" marR="0" algn="just">
                        <a:lnSpc>
                          <a:spcPct val="107000"/>
                        </a:lnSpc>
                        <a:spcBef>
                          <a:spcPts val="0"/>
                        </a:spcBef>
                        <a:spcAft>
                          <a:spcPts val="0"/>
                        </a:spcAft>
                      </a:pPr>
                      <a:r>
                        <a:rPr lang="en-US" sz="2000">
                          <a:effectLst/>
                        </a:rPr>
                        <a:t>Foreign Affairs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3792216"/>
                  </a:ext>
                </a:extLst>
              </a:tr>
              <a:tr h="0">
                <a:tc>
                  <a:txBody>
                    <a:bodyPr/>
                    <a:lstStyle/>
                    <a:p>
                      <a:pPr marL="0" marR="0" algn="just">
                        <a:lnSpc>
                          <a:spcPct val="107000"/>
                        </a:lnSpc>
                        <a:spcBef>
                          <a:spcPts val="0"/>
                        </a:spcBef>
                        <a:spcAft>
                          <a:spcPts val="0"/>
                        </a:spcAft>
                      </a:pPr>
                      <a:r>
                        <a:rPr lang="en-US" sz="2000">
                          <a:effectLst/>
                        </a:rPr>
                        <a:t>International Trade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6628575"/>
                  </a:ext>
                </a:extLst>
              </a:tr>
              <a:tr h="0">
                <a:tc>
                  <a:txBody>
                    <a:bodyPr/>
                    <a:lstStyle/>
                    <a:p>
                      <a:pPr marL="0" marR="0" algn="just">
                        <a:lnSpc>
                          <a:spcPct val="107000"/>
                        </a:lnSpc>
                        <a:spcBef>
                          <a:spcPts val="0"/>
                        </a:spcBef>
                        <a:spcAft>
                          <a:spcPts val="0"/>
                        </a:spcAft>
                      </a:pPr>
                      <a:r>
                        <a:rPr lang="en-US" sz="2000">
                          <a:effectLst/>
                        </a:rPr>
                        <a:t>Defense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9530256"/>
                  </a:ext>
                </a:extLst>
              </a:tr>
              <a:tr h="0">
                <a:tc>
                  <a:txBody>
                    <a:bodyPr/>
                    <a:lstStyle/>
                    <a:p>
                      <a:pPr marL="0" marR="0" algn="just">
                        <a:lnSpc>
                          <a:spcPct val="107000"/>
                        </a:lnSpc>
                        <a:spcBef>
                          <a:spcPts val="0"/>
                        </a:spcBef>
                        <a:spcAft>
                          <a:spcPts val="0"/>
                        </a:spcAft>
                      </a:pPr>
                      <a:r>
                        <a:rPr lang="en-US" sz="2000">
                          <a:effectLst/>
                        </a:rPr>
                        <a:t>Police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7436822"/>
                  </a:ext>
                </a:extLst>
              </a:tr>
              <a:tr h="85090">
                <a:tc>
                  <a:txBody>
                    <a:bodyPr/>
                    <a:lstStyle/>
                    <a:p>
                      <a:pPr marL="0" marR="0" algn="just">
                        <a:lnSpc>
                          <a:spcPct val="107000"/>
                        </a:lnSpc>
                        <a:spcBef>
                          <a:spcPts val="0"/>
                        </a:spcBef>
                        <a:spcAft>
                          <a:spcPts val="0"/>
                        </a:spcAft>
                      </a:pPr>
                      <a:r>
                        <a:rPr lang="en-US" sz="2000">
                          <a:effectLst/>
                        </a:rPr>
                        <a:t>Monetary Policy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4107160"/>
                  </a:ext>
                </a:extLst>
              </a:tr>
              <a:tr h="0">
                <a:tc>
                  <a:txBody>
                    <a:bodyPr/>
                    <a:lstStyle/>
                    <a:p>
                      <a:pPr marL="0" marR="0" algn="just">
                        <a:lnSpc>
                          <a:spcPct val="107000"/>
                        </a:lnSpc>
                        <a:spcBef>
                          <a:spcPts val="0"/>
                        </a:spcBef>
                        <a:spcAft>
                          <a:spcPts val="0"/>
                        </a:spcAft>
                      </a:pPr>
                      <a:r>
                        <a:rPr lang="en-US" sz="2000">
                          <a:effectLst/>
                        </a:rPr>
                        <a:t>Immigration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9861635"/>
                  </a:ext>
                </a:extLst>
              </a:tr>
              <a:tr h="0">
                <a:tc>
                  <a:txBody>
                    <a:bodyPr/>
                    <a:lstStyle/>
                    <a:p>
                      <a:pPr marL="0" marR="0" algn="just">
                        <a:lnSpc>
                          <a:spcPct val="107000"/>
                        </a:lnSpc>
                        <a:spcBef>
                          <a:spcPts val="0"/>
                        </a:spcBef>
                        <a:spcAft>
                          <a:spcPts val="0"/>
                        </a:spcAft>
                      </a:pPr>
                      <a:r>
                        <a:rPr lang="en-US" sz="2000">
                          <a:effectLst/>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progress on deconcentration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0813364"/>
                  </a:ext>
                </a:extLst>
              </a:tr>
              <a:tr h="0">
                <a:tc>
                  <a:txBody>
                    <a:bodyPr/>
                    <a:lstStyle/>
                    <a:p>
                      <a:pPr marL="0" marR="0" algn="just">
                        <a:lnSpc>
                          <a:spcPct val="107000"/>
                        </a:lnSpc>
                        <a:spcBef>
                          <a:spcPts val="0"/>
                        </a:spcBef>
                        <a:spcAft>
                          <a:spcPts val="0"/>
                        </a:spcAft>
                      </a:pPr>
                      <a:r>
                        <a:rPr lang="en-US" sz="2000">
                          <a:effectLst/>
                        </a:rPr>
                        <a:t>Health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progress on deconcentration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8952925"/>
                  </a:ext>
                </a:extLst>
              </a:tr>
              <a:tr h="0">
                <a:tc>
                  <a:txBody>
                    <a:bodyPr/>
                    <a:lstStyle/>
                    <a:p>
                      <a:pPr marL="0" marR="0" algn="just">
                        <a:lnSpc>
                          <a:spcPct val="107000"/>
                        </a:lnSpc>
                        <a:spcBef>
                          <a:spcPts val="0"/>
                        </a:spcBef>
                        <a:spcAft>
                          <a:spcPts val="0"/>
                        </a:spcAft>
                      </a:pPr>
                      <a:r>
                        <a:rPr lang="en-US" sz="2000">
                          <a:effectLst/>
                        </a:rPr>
                        <a:t>Social Welfare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145014"/>
                  </a:ext>
                </a:extLst>
              </a:tr>
              <a:tr h="0">
                <a:tc>
                  <a:txBody>
                    <a:bodyPr/>
                    <a:lstStyle/>
                    <a:p>
                      <a:pPr marL="0" marR="0" algn="just">
                        <a:lnSpc>
                          <a:spcPct val="107000"/>
                        </a:lnSpc>
                        <a:spcBef>
                          <a:spcPts val="0"/>
                        </a:spcBef>
                        <a:spcAft>
                          <a:spcPts val="0"/>
                        </a:spcAft>
                      </a:pPr>
                      <a:r>
                        <a:rPr lang="en-US" sz="2000">
                          <a:effectLst/>
                        </a:rPr>
                        <a:t>Border Area Development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2063061"/>
                  </a:ext>
                </a:extLst>
              </a:tr>
              <a:tr h="0">
                <a:tc>
                  <a:txBody>
                    <a:bodyPr/>
                    <a:lstStyle/>
                    <a:p>
                      <a:pPr marL="0" marR="0" algn="just">
                        <a:lnSpc>
                          <a:spcPct val="107000"/>
                        </a:lnSpc>
                        <a:spcBef>
                          <a:spcPts val="0"/>
                        </a:spcBef>
                        <a:spcAft>
                          <a:spcPts val="0"/>
                        </a:spcAft>
                      </a:pPr>
                      <a:r>
                        <a:rPr lang="en-US" sz="2000">
                          <a:effectLst/>
                        </a:rPr>
                        <a:t>Fiscal Policy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 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9430079"/>
                  </a:ext>
                </a:extLst>
              </a:tr>
              <a:tr h="0">
                <a:tc>
                  <a:txBody>
                    <a:bodyPr/>
                    <a:lstStyle/>
                    <a:p>
                      <a:pPr marL="0" marR="0" algn="just">
                        <a:lnSpc>
                          <a:spcPct val="107000"/>
                        </a:lnSpc>
                        <a:spcBef>
                          <a:spcPts val="0"/>
                        </a:spcBef>
                        <a:spcAft>
                          <a:spcPts val="0"/>
                        </a:spcAft>
                      </a:pPr>
                      <a:r>
                        <a:rPr lang="en-US" sz="2000">
                          <a:effectLst/>
                        </a:rPr>
                        <a:t>Planning and Budgeting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 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0382057"/>
                  </a:ext>
                </a:extLst>
              </a:tr>
              <a:tr h="176530">
                <a:tc>
                  <a:txBody>
                    <a:bodyPr/>
                    <a:lstStyle/>
                    <a:p>
                      <a:pPr marL="0" marR="0" algn="just">
                        <a:lnSpc>
                          <a:spcPct val="107000"/>
                        </a:lnSpc>
                        <a:spcBef>
                          <a:spcPts val="0"/>
                        </a:spcBef>
                        <a:spcAft>
                          <a:spcPts val="0"/>
                        </a:spcAft>
                      </a:pPr>
                      <a:r>
                        <a:rPr lang="en-US" sz="2000">
                          <a:effectLst/>
                        </a:rPr>
                        <a:t>Environmental and Natural Resources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 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merely assignment to 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6295190"/>
                  </a:ext>
                </a:extLst>
              </a:tr>
              <a:tr h="0">
                <a:tc>
                  <a:txBody>
                    <a:bodyPr/>
                    <a:lstStyle/>
                    <a:p>
                      <a:pPr marL="0" marR="0" algn="just">
                        <a:lnSpc>
                          <a:spcPct val="107000"/>
                        </a:lnSpc>
                        <a:spcBef>
                          <a:spcPts val="0"/>
                        </a:spcBef>
                        <a:spcAft>
                          <a:spcPts val="0"/>
                        </a:spcAft>
                      </a:pPr>
                      <a:r>
                        <a:rPr lang="en-US" sz="2000">
                          <a:effectLst/>
                        </a:rPr>
                        <a:t>Electricity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 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8445795"/>
                  </a:ext>
                </a:extLst>
              </a:tr>
              <a:tr h="0">
                <a:tc>
                  <a:txBody>
                    <a:bodyPr/>
                    <a:lstStyle/>
                    <a:p>
                      <a:pPr marL="0" marR="0" algn="just">
                        <a:lnSpc>
                          <a:spcPct val="107000"/>
                        </a:lnSpc>
                        <a:spcBef>
                          <a:spcPts val="0"/>
                        </a:spcBef>
                        <a:spcAft>
                          <a:spcPts val="0"/>
                        </a:spcAft>
                      </a:pPr>
                      <a:r>
                        <a:rPr lang="en-US" sz="2000">
                          <a:effectLst/>
                        </a:rPr>
                        <a:t>Highways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 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8276488"/>
                  </a:ext>
                </a:extLst>
              </a:tr>
              <a:tr h="0">
                <a:tc>
                  <a:txBody>
                    <a:bodyPr/>
                    <a:lstStyle/>
                    <a:p>
                      <a:pPr marL="0" marR="0" algn="just">
                        <a:lnSpc>
                          <a:spcPct val="107000"/>
                        </a:lnSpc>
                        <a:spcBef>
                          <a:spcPts val="0"/>
                        </a:spcBef>
                        <a:spcAft>
                          <a:spcPts val="0"/>
                        </a:spcAft>
                      </a:pPr>
                      <a:r>
                        <a:rPr lang="en-US" sz="2000">
                          <a:effectLst/>
                        </a:rPr>
                        <a:t>Industry and Agriculture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CG, 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9967998"/>
                  </a:ext>
                </a:extLst>
              </a:tr>
              <a:tr h="0">
                <a:tc>
                  <a:txBody>
                    <a:bodyPr/>
                    <a:lstStyle/>
                    <a:p>
                      <a:pPr marL="0" marR="0" algn="just">
                        <a:lnSpc>
                          <a:spcPct val="107000"/>
                        </a:lnSpc>
                        <a:spcBef>
                          <a:spcPts val="0"/>
                        </a:spcBef>
                        <a:spcAft>
                          <a:spcPts val="0"/>
                        </a:spcAft>
                      </a:pPr>
                      <a:r>
                        <a:rPr lang="en-US" sz="2000">
                          <a:effectLst/>
                        </a:rPr>
                        <a:t>Municipal and Urban Management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S&amp;RGs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4856892"/>
                  </a:ext>
                </a:extLst>
              </a:tr>
            </a:tbl>
          </a:graphicData>
        </a:graphic>
      </p:graphicFrame>
      <p:sp>
        <p:nvSpPr>
          <p:cNvPr id="5" name="Rectangle 2">
            <a:extLst>
              <a:ext uri="{FF2B5EF4-FFF2-40B4-BE49-F238E27FC236}">
                <a16:creationId xmlns:a16="http://schemas.microsoft.com/office/drawing/2014/main" id="{7102EFA8-3957-494D-A0E6-BA146B26C78C}"/>
              </a:ext>
            </a:extLst>
          </p:cNvPr>
          <p:cNvSpPr txBox="1">
            <a:spLocks noChangeArrowheads="1"/>
          </p:cNvSpPr>
          <p:nvPr/>
        </p:nvSpPr>
        <p:spPr>
          <a:xfrm>
            <a:off x="228600" y="228600"/>
            <a:ext cx="10972800" cy="487362"/>
          </a:xfrm>
          <a:prstGeom prst="rect">
            <a:avLst/>
          </a:prstGeom>
        </p:spPr>
        <p:txBody>
          <a:bodyPr>
            <a:normAutofit fontScale="85000" lnSpcReduction="20000"/>
          </a:bodyPr>
          <a:lstStyle>
            <a:lvl1pPr algn="l" defTabSz="914400" rtl="0" eaLnBrk="1" latinLnBrk="0" hangingPunct="1">
              <a:spcBef>
                <a:spcPct val="0"/>
              </a:spcBef>
              <a:buNone/>
              <a:defRPr sz="3400" kern="1200">
                <a:solidFill>
                  <a:schemeClr val="accent1">
                    <a:lumMod val="50000"/>
                  </a:schemeClr>
                </a:solidFill>
                <a:latin typeface="Arial" pitchFamily="34" charset="0"/>
                <a:ea typeface="+mj-ea"/>
                <a:cs typeface="Arial" pitchFamily="34" charset="0"/>
              </a:defRPr>
            </a:lvl1pPr>
          </a:lstStyle>
          <a:p>
            <a:pPr>
              <a:defRPr/>
            </a:pPr>
            <a:r>
              <a:rPr lang="en-US" b="1"/>
              <a:t>Expenditure Assignments in Myanmar</a:t>
            </a:r>
          </a:p>
        </p:txBody>
      </p:sp>
    </p:spTree>
    <p:extLst>
      <p:ext uri="{BB962C8B-B14F-4D97-AF65-F5344CB8AC3E}">
        <p14:creationId xmlns:p14="http://schemas.microsoft.com/office/powerpoint/2010/main" val="1783023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D5B13-0D2D-47D1-BBA5-0C3CB8D4889F}"/>
              </a:ext>
            </a:extLst>
          </p:cNvPr>
          <p:cNvSpPr>
            <a:spLocks noGrp="1"/>
          </p:cNvSpPr>
          <p:nvPr>
            <p:ph type="title"/>
          </p:nvPr>
        </p:nvSpPr>
        <p:spPr>
          <a:xfrm>
            <a:off x="609600" y="274638"/>
            <a:ext cx="9906000" cy="715962"/>
          </a:xfrm>
        </p:spPr>
        <p:txBody>
          <a:bodyPr>
            <a:noAutofit/>
          </a:bodyPr>
          <a:lstStyle/>
          <a:p>
            <a:r>
              <a:rPr lang="en-US" sz="3200" i="0" u="none" strike="noStrike" baseline="0"/>
              <a:t>Tax percentage transferred to the local government Fund by IRD</a:t>
            </a:r>
            <a:endParaRPr lang="en-US" sz="3200"/>
          </a:p>
        </p:txBody>
      </p:sp>
      <p:sp>
        <p:nvSpPr>
          <p:cNvPr id="3" name="Content Placeholder 2">
            <a:extLst>
              <a:ext uri="{FF2B5EF4-FFF2-40B4-BE49-F238E27FC236}">
                <a16:creationId xmlns:a16="http://schemas.microsoft.com/office/drawing/2014/main" id="{918335AE-102D-47C5-ACDD-684713147D2A}"/>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4933E171-0EAA-4090-8E5C-CC36E0CC3623}"/>
              </a:ext>
            </a:extLst>
          </p:cNvPr>
          <p:cNvPicPr>
            <a:picLocks noChangeAspect="1"/>
          </p:cNvPicPr>
          <p:nvPr/>
        </p:nvPicPr>
        <p:blipFill>
          <a:blip r:embed="rId2"/>
          <a:stretch>
            <a:fillRect/>
          </a:stretch>
        </p:blipFill>
        <p:spPr>
          <a:xfrm>
            <a:off x="609600" y="1249360"/>
            <a:ext cx="9458632" cy="5013322"/>
          </a:xfrm>
          <a:prstGeom prst="rect">
            <a:avLst/>
          </a:prstGeom>
        </p:spPr>
      </p:pic>
      <p:sp>
        <p:nvSpPr>
          <p:cNvPr id="8" name="TextBox 7">
            <a:extLst>
              <a:ext uri="{FF2B5EF4-FFF2-40B4-BE49-F238E27FC236}">
                <a16:creationId xmlns:a16="http://schemas.microsoft.com/office/drawing/2014/main" id="{35638A5C-7C6C-4FD7-B1C5-7A1C42BA39D5}"/>
              </a:ext>
            </a:extLst>
          </p:cNvPr>
          <p:cNvSpPr txBox="1"/>
          <p:nvPr/>
        </p:nvSpPr>
        <p:spPr>
          <a:xfrm>
            <a:off x="3970396" y="6384414"/>
            <a:ext cx="6097836" cy="369332"/>
          </a:xfrm>
          <a:prstGeom prst="rect">
            <a:avLst/>
          </a:prstGeom>
          <a:noFill/>
        </p:spPr>
        <p:txBody>
          <a:bodyPr wrap="square">
            <a:spAutoFit/>
          </a:bodyPr>
          <a:lstStyle/>
          <a:p>
            <a:pPr algn="r"/>
            <a:r>
              <a:rPr lang="en-US" sz="1800" b="0" i="0" u="none" strike="noStrike" baseline="0">
                <a:solidFill>
                  <a:srgbClr val="002060"/>
                </a:solidFill>
                <a:latin typeface="CIDFont+F1"/>
              </a:rPr>
              <a:t>Source: THIRI AUNG (2019)</a:t>
            </a:r>
            <a:endParaRPr lang="en-US">
              <a:solidFill>
                <a:srgbClr val="002060"/>
              </a:solidFill>
            </a:endParaRPr>
          </a:p>
        </p:txBody>
      </p:sp>
    </p:spTree>
    <p:extLst>
      <p:ext uri="{BB962C8B-B14F-4D97-AF65-F5344CB8AC3E}">
        <p14:creationId xmlns:p14="http://schemas.microsoft.com/office/powerpoint/2010/main" val="169797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A5AEF-3525-4E17-B478-5D17B97371C5}"/>
              </a:ext>
            </a:extLst>
          </p:cNvPr>
          <p:cNvSpPr>
            <a:spLocks noGrp="1"/>
          </p:cNvSpPr>
          <p:nvPr>
            <p:ph type="title"/>
          </p:nvPr>
        </p:nvSpPr>
        <p:spPr/>
        <p:txBody>
          <a:bodyPr/>
          <a:lstStyle/>
          <a:p>
            <a:r>
              <a:rPr lang="en-US" sz="4000" i="0" u="none" strike="noStrike" baseline="0">
                <a:latin typeface="CIDFont+F1"/>
              </a:rPr>
              <a:t>Taxes Collected by Region or States</a:t>
            </a:r>
            <a:endParaRPr lang="en-US"/>
          </a:p>
        </p:txBody>
      </p:sp>
      <p:sp>
        <p:nvSpPr>
          <p:cNvPr id="3" name="Content Placeholder 2">
            <a:extLst>
              <a:ext uri="{FF2B5EF4-FFF2-40B4-BE49-F238E27FC236}">
                <a16:creationId xmlns:a16="http://schemas.microsoft.com/office/drawing/2014/main" id="{C7553F18-6917-453A-8F9D-34868000BCFC}"/>
              </a:ext>
            </a:extLst>
          </p:cNvPr>
          <p:cNvSpPr>
            <a:spLocks noGrp="1"/>
          </p:cNvSpPr>
          <p:nvPr>
            <p:ph idx="1"/>
          </p:nvPr>
        </p:nvSpPr>
        <p:spPr/>
        <p:txBody>
          <a:bodyPr>
            <a:normAutofit fontScale="92500"/>
          </a:bodyPr>
          <a:lstStyle/>
          <a:p>
            <a:pPr algn="l"/>
            <a:r>
              <a:rPr lang="en-US" sz="2400" b="0" i="0" u="none" strike="noStrike" baseline="0">
                <a:latin typeface="CIDFont+F2"/>
              </a:rPr>
              <a:t>1.Land revenue.</a:t>
            </a:r>
          </a:p>
          <a:p>
            <a:pPr algn="l"/>
            <a:r>
              <a:rPr lang="en-US" sz="2400" b="0" i="0" u="none" strike="noStrike" baseline="0">
                <a:latin typeface="CIDFont+F2"/>
              </a:rPr>
              <a:t>2.Excise revenue.</a:t>
            </a:r>
          </a:p>
          <a:p>
            <a:pPr algn="l"/>
            <a:r>
              <a:rPr lang="en-US" sz="2400" b="0" i="0" u="none" strike="noStrike" baseline="0">
                <a:latin typeface="CIDFont+F2"/>
              </a:rPr>
              <a:t>3.Water tax and embankment tax based on dams and reservoirs managed by the Region or State and tax on use of electricity generated by such facilities managed by the Region or State.</a:t>
            </a:r>
          </a:p>
          <a:p>
            <a:pPr algn="l"/>
            <a:r>
              <a:rPr lang="en-US" sz="2400" b="0" i="0" u="none" strike="noStrike" baseline="0">
                <a:latin typeface="CIDFont+F2"/>
              </a:rPr>
              <a:t>4.Toll fees from using roads and bridges managed by the Region or State.</a:t>
            </a:r>
          </a:p>
          <a:p>
            <a:pPr algn="l"/>
            <a:r>
              <a:rPr lang="en-US" sz="2400" b="0" i="0" u="none" strike="noStrike" baseline="0">
                <a:latin typeface="CIDFont+F2"/>
              </a:rPr>
              <a:t>5.(a) Royalty collected on fresh water fisheries.</a:t>
            </a:r>
          </a:p>
          <a:p>
            <a:pPr algn="l"/>
            <a:r>
              <a:rPr lang="en-US" sz="2400" b="0" i="0" u="none" strike="noStrike" baseline="0">
                <a:latin typeface="CIDFont+F2"/>
              </a:rPr>
              <a:t>6.(b) Royalty collected on marine fisheries within the permitted range of territorial water.</a:t>
            </a:r>
          </a:p>
          <a:p>
            <a:pPr algn="l"/>
            <a:r>
              <a:rPr lang="en-US" sz="2400" b="0" i="0" u="none" strike="noStrike" baseline="0">
                <a:latin typeface="CIDFont+F2"/>
              </a:rPr>
              <a:t>7.Taxes collected on vehicles on road transport and vessels on inland waterway transport, in accord with law, in a Region or a State.</a:t>
            </a:r>
          </a:p>
          <a:p>
            <a:pPr algn="l"/>
            <a:r>
              <a:rPr lang="en-US" sz="2400" b="0" i="0" u="none" strike="noStrike" baseline="0">
                <a:latin typeface="CIDFont+F2"/>
              </a:rPr>
              <a:t>8.Proceeds, rent fees and other profits from those properties owned by a Region or a State.</a:t>
            </a:r>
          </a:p>
          <a:p>
            <a:pPr algn="l"/>
            <a:r>
              <a:rPr lang="en-US" sz="2400" b="0" i="0" u="none" strike="noStrike" baseline="0">
                <a:latin typeface="CIDFont+F2"/>
              </a:rPr>
              <a:t>9.Fees, taxes and other revenues collected on services enterprises by a Region or a State.</a:t>
            </a:r>
            <a:endParaRPr lang="en-US" sz="3600"/>
          </a:p>
        </p:txBody>
      </p:sp>
    </p:spTree>
    <p:extLst>
      <p:ext uri="{BB962C8B-B14F-4D97-AF65-F5344CB8AC3E}">
        <p14:creationId xmlns:p14="http://schemas.microsoft.com/office/powerpoint/2010/main" val="305586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A5AEF-3525-4E17-B478-5D17B97371C5}"/>
              </a:ext>
            </a:extLst>
          </p:cNvPr>
          <p:cNvSpPr>
            <a:spLocks noGrp="1"/>
          </p:cNvSpPr>
          <p:nvPr>
            <p:ph type="title"/>
          </p:nvPr>
        </p:nvSpPr>
        <p:spPr/>
        <p:txBody>
          <a:bodyPr/>
          <a:lstStyle/>
          <a:p>
            <a:r>
              <a:rPr lang="en-US" sz="4000" i="0" u="none" strike="noStrike" baseline="0">
                <a:latin typeface="CIDFont+F1"/>
              </a:rPr>
              <a:t>Taxes Collected by Region or States</a:t>
            </a:r>
            <a:endParaRPr lang="en-US"/>
          </a:p>
        </p:txBody>
      </p:sp>
      <p:sp>
        <p:nvSpPr>
          <p:cNvPr id="3" name="Content Placeholder 2">
            <a:extLst>
              <a:ext uri="{FF2B5EF4-FFF2-40B4-BE49-F238E27FC236}">
                <a16:creationId xmlns:a16="http://schemas.microsoft.com/office/drawing/2014/main" id="{C7553F18-6917-453A-8F9D-34868000BCFC}"/>
              </a:ext>
            </a:extLst>
          </p:cNvPr>
          <p:cNvSpPr>
            <a:spLocks noGrp="1"/>
          </p:cNvSpPr>
          <p:nvPr>
            <p:ph idx="1"/>
          </p:nvPr>
        </p:nvSpPr>
        <p:spPr/>
        <p:txBody>
          <a:bodyPr>
            <a:noAutofit/>
          </a:bodyPr>
          <a:lstStyle/>
          <a:p>
            <a:pPr algn="l"/>
            <a:r>
              <a:rPr lang="en-US" sz="1800" b="0" i="0" u="none" strike="noStrike" baseline="0"/>
              <a:t>9.Fines imposed by judicial courts in a Region or a State including Region Taya</a:t>
            </a:r>
          </a:p>
          <a:p>
            <a:pPr algn="l"/>
            <a:r>
              <a:rPr lang="en-US" sz="1800" b="0" i="0" u="none" strike="noStrike" baseline="0"/>
              <a:t>10.Hluttaw or State Taya Hluttaw and taxes collected on service provision and other revenues.</a:t>
            </a:r>
          </a:p>
          <a:p>
            <a:pPr algn="l"/>
            <a:r>
              <a:rPr lang="en-US" sz="1800" b="0" i="0" u="none" strike="noStrike" baseline="0"/>
              <a:t>11.Interests from disbursed by a Region or State.</a:t>
            </a:r>
          </a:p>
          <a:p>
            <a:pPr algn="l"/>
            <a:r>
              <a:rPr lang="en-US" sz="1800" b="0" i="0" u="none" strike="noStrike" baseline="0"/>
              <a:t>12.Profits returned from investment of a Region or State.</a:t>
            </a:r>
          </a:p>
          <a:p>
            <a:pPr algn="l"/>
            <a:r>
              <a:rPr lang="en-US" sz="1800" b="0" i="0" u="none" strike="noStrike" baseline="0"/>
              <a:t>13.Taxes collected on extraction of the following items from the forests in a Region or a State:</a:t>
            </a:r>
          </a:p>
          <a:p>
            <a:pPr algn="l"/>
            <a:r>
              <a:rPr lang="en-US" sz="1800" b="0" i="0" u="none" strike="noStrike" baseline="0"/>
              <a:t>9. (a) Taxes collected on all other woods except teak and other restricted hard woods;</a:t>
            </a:r>
          </a:p>
          <a:p>
            <a:pPr algn="l"/>
            <a:r>
              <a:rPr lang="en-US" sz="1800" b="0" i="0" u="none" strike="noStrike" baseline="0"/>
              <a:t>10.(b) Taxes collected on firewood, charcoal, rattan, bamboo, birdnests, cutch, thanetkha, turpentine, eaglewood and honey-based products.</a:t>
            </a:r>
          </a:p>
          <a:p>
            <a:pPr algn="l"/>
            <a:r>
              <a:rPr lang="en-US" sz="1800" b="0" i="0" u="none" strike="noStrike" baseline="0"/>
              <a:t>14.Registration fees.</a:t>
            </a:r>
          </a:p>
          <a:p>
            <a:pPr algn="l"/>
            <a:r>
              <a:rPr lang="en-US" sz="1800" b="0" i="0" u="none" strike="noStrike" baseline="0"/>
              <a:t>15.Taxes on entrainments.</a:t>
            </a:r>
          </a:p>
          <a:p>
            <a:pPr algn="l"/>
            <a:r>
              <a:rPr lang="en-US" sz="1800" b="0" i="0" u="none" strike="noStrike" baseline="0"/>
              <a:t>16.Salt tax.</a:t>
            </a:r>
          </a:p>
          <a:p>
            <a:pPr algn="l"/>
            <a:r>
              <a:rPr lang="en-US" sz="1800" b="0" i="0" u="none" strike="noStrike" baseline="0"/>
              <a:t>17.Revenue received from the Union Fund Account.</a:t>
            </a:r>
          </a:p>
          <a:p>
            <a:pPr algn="l"/>
            <a:r>
              <a:rPr lang="en-US" sz="1800" b="0" i="0" u="none" strike="noStrike" baseline="0"/>
              <a:t>18.Contributions by development affairs organizations in a Region or State concerned.</a:t>
            </a:r>
          </a:p>
          <a:p>
            <a:pPr algn="l"/>
            <a:r>
              <a:rPr lang="en-US" sz="1800" b="0" i="0" u="none" strike="noStrike" baseline="0"/>
              <a:t>19.Unclaimed cash and property.</a:t>
            </a:r>
          </a:p>
          <a:p>
            <a:pPr algn="l"/>
            <a:r>
              <a:rPr lang="en-US" sz="1800" b="0" i="0" u="none" strike="noStrike" baseline="0"/>
              <a:t>20.Treasure trove.</a:t>
            </a:r>
            <a:endParaRPr lang="en-US" sz="1800"/>
          </a:p>
        </p:txBody>
      </p:sp>
    </p:spTree>
    <p:extLst>
      <p:ext uri="{BB962C8B-B14F-4D97-AF65-F5344CB8AC3E}">
        <p14:creationId xmlns:p14="http://schemas.microsoft.com/office/powerpoint/2010/main" val="562324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CD337-8FF5-4D6E-B0B9-14FCAFA79036}"/>
              </a:ext>
            </a:extLst>
          </p:cNvPr>
          <p:cNvSpPr>
            <a:spLocks noGrp="1"/>
          </p:cNvSpPr>
          <p:nvPr>
            <p:ph type="title"/>
          </p:nvPr>
        </p:nvSpPr>
        <p:spPr/>
        <p:txBody>
          <a:bodyPr>
            <a:normAutofit/>
          </a:bodyPr>
          <a:lstStyle/>
          <a:p>
            <a:r>
              <a:rPr lang="en-US"/>
              <a:t>Sub-national Taxes in Selected Countries  </a:t>
            </a:r>
          </a:p>
        </p:txBody>
      </p:sp>
      <p:sp>
        <p:nvSpPr>
          <p:cNvPr id="3" name="Content Placeholder 2">
            <a:extLst>
              <a:ext uri="{FF2B5EF4-FFF2-40B4-BE49-F238E27FC236}">
                <a16:creationId xmlns:a16="http://schemas.microsoft.com/office/drawing/2014/main" id="{2DF77E7A-D144-439E-BEE1-B14F9D9D8BDF}"/>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7972B748-A246-46BF-8BB3-3D8DA54C0528}"/>
              </a:ext>
            </a:extLst>
          </p:cNvPr>
          <p:cNvPicPr>
            <a:picLocks noChangeAspect="1"/>
          </p:cNvPicPr>
          <p:nvPr/>
        </p:nvPicPr>
        <p:blipFill>
          <a:blip r:embed="rId2"/>
          <a:stretch>
            <a:fillRect/>
          </a:stretch>
        </p:blipFill>
        <p:spPr>
          <a:xfrm>
            <a:off x="533400" y="1339685"/>
            <a:ext cx="11391442" cy="5139069"/>
          </a:xfrm>
          <a:prstGeom prst="rect">
            <a:avLst/>
          </a:prstGeom>
        </p:spPr>
      </p:pic>
    </p:spTree>
    <p:extLst>
      <p:ext uri="{BB962C8B-B14F-4D97-AF65-F5344CB8AC3E}">
        <p14:creationId xmlns:p14="http://schemas.microsoft.com/office/powerpoint/2010/main" val="3595357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0FD93-B052-49D7-BFE3-4F7767EB6F0A}"/>
              </a:ext>
            </a:extLst>
          </p:cNvPr>
          <p:cNvSpPr>
            <a:spLocks noGrp="1"/>
          </p:cNvSpPr>
          <p:nvPr>
            <p:ph type="title"/>
          </p:nvPr>
        </p:nvSpPr>
        <p:spPr/>
        <p:txBody>
          <a:bodyPr>
            <a:noAutofit/>
          </a:bodyPr>
          <a:lstStyle/>
          <a:p>
            <a:r>
              <a:rPr lang="en-US" sz="2800"/>
              <a:t>Compositions of Revenue by States and Regions in Myanmar</a:t>
            </a:r>
          </a:p>
        </p:txBody>
      </p:sp>
      <p:sp>
        <p:nvSpPr>
          <p:cNvPr id="3" name="Content Placeholder 2">
            <a:extLst>
              <a:ext uri="{FF2B5EF4-FFF2-40B4-BE49-F238E27FC236}">
                <a16:creationId xmlns:a16="http://schemas.microsoft.com/office/drawing/2014/main" id="{F48C9033-87B5-4CA8-8A5E-B95225D58082}"/>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D8F785C-9157-469D-B9D0-24E93FBA508C}"/>
              </a:ext>
            </a:extLst>
          </p:cNvPr>
          <p:cNvPicPr/>
          <p:nvPr/>
        </p:nvPicPr>
        <p:blipFill>
          <a:blip r:embed="rId2"/>
          <a:stretch>
            <a:fillRect/>
          </a:stretch>
        </p:blipFill>
        <p:spPr>
          <a:xfrm>
            <a:off x="609600" y="1191926"/>
            <a:ext cx="11353800" cy="5056474"/>
          </a:xfrm>
          <a:prstGeom prst="rect">
            <a:avLst/>
          </a:prstGeom>
        </p:spPr>
      </p:pic>
    </p:spTree>
    <p:extLst>
      <p:ext uri="{BB962C8B-B14F-4D97-AF65-F5344CB8AC3E}">
        <p14:creationId xmlns:p14="http://schemas.microsoft.com/office/powerpoint/2010/main" val="4121398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D576-5AA8-449E-8581-503B4F0BE753}"/>
              </a:ext>
            </a:extLst>
          </p:cNvPr>
          <p:cNvSpPr>
            <a:spLocks noGrp="1"/>
          </p:cNvSpPr>
          <p:nvPr>
            <p:ph type="title"/>
          </p:nvPr>
        </p:nvSpPr>
        <p:spPr/>
        <p:txBody>
          <a:bodyPr>
            <a:normAutofit fontScale="90000"/>
          </a:bodyPr>
          <a:lstStyle/>
          <a:p>
            <a:r>
              <a:rPr lang="en-US"/>
              <a:t>Tax Revenue by types (2016-17) in Myanamar</a:t>
            </a:r>
          </a:p>
        </p:txBody>
      </p:sp>
      <p:sp>
        <p:nvSpPr>
          <p:cNvPr id="3" name="Content Placeholder 2">
            <a:extLst>
              <a:ext uri="{FF2B5EF4-FFF2-40B4-BE49-F238E27FC236}">
                <a16:creationId xmlns:a16="http://schemas.microsoft.com/office/drawing/2014/main" id="{EFDAC355-77E8-46AA-A7E3-0691B8CDFE0C}"/>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B1F92F16-5484-4BE8-840F-312231CAD2D2}"/>
              </a:ext>
            </a:extLst>
          </p:cNvPr>
          <p:cNvSpPr>
            <a:spLocks noGrp="1"/>
          </p:cNvSpPr>
          <p:nvPr>
            <p:ph type="dt" sz="half" idx="10"/>
          </p:nvPr>
        </p:nvSpPr>
        <p:spPr>
          <a:xfrm>
            <a:off x="609600" y="6356351"/>
            <a:ext cx="284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6" name="Picture 5">
            <a:extLst>
              <a:ext uri="{FF2B5EF4-FFF2-40B4-BE49-F238E27FC236}">
                <a16:creationId xmlns:a16="http://schemas.microsoft.com/office/drawing/2014/main" id="{3C5FD6BA-20E0-49EE-AA70-EC08375C63B1}"/>
              </a:ext>
            </a:extLst>
          </p:cNvPr>
          <p:cNvPicPr/>
          <p:nvPr/>
        </p:nvPicPr>
        <p:blipFill>
          <a:blip r:embed="rId2"/>
          <a:stretch>
            <a:fillRect/>
          </a:stretch>
        </p:blipFill>
        <p:spPr>
          <a:xfrm>
            <a:off x="152400" y="1219201"/>
            <a:ext cx="11430000" cy="4495799"/>
          </a:xfrm>
          <a:prstGeom prst="rect">
            <a:avLst/>
          </a:prstGeom>
        </p:spPr>
      </p:pic>
    </p:spTree>
    <p:extLst>
      <p:ext uri="{BB962C8B-B14F-4D97-AF65-F5344CB8AC3E}">
        <p14:creationId xmlns:p14="http://schemas.microsoft.com/office/powerpoint/2010/main" val="171884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E28AB-CE0C-40F4-82AA-0E6B51323C5D}"/>
              </a:ext>
            </a:extLst>
          </p:cNvPr>
          <p:cNvSpPr>
            <a:spLocks noGrp="1"/>
          </p:cNvSpPr>
          <p:nvPr>
            <p:ph type="title"/>
          </p:nvPr>
        </p:nvSpPr>
        <p:spPr/>
        <p:txBody>
          <a:bodyPr/>
          <a:lstStyle/>
          <a:p>
            <a:r>
              <a:rPr lang="en-US"/>
              <a:t>Outline</a:t>
            </a:r>
          </a:p>
        </p:txBody>
      </p:sp>
      <p:sp>
        <p:nvSpPr>
          <p:cNvPr id="3" name="Content Placeholder 2">
            <a:extLst>
              <a:ext uri="{FF2B5EF4-FFF2-40B4-BE49-F238E27FC236}">
                <a16:creationId xmlns:a16="http://schemas.microsoft.com/office/drawing/2014/main" id="{5209980B-0EE8-4B61-9902-5CEB635B3463}"/>
              </a:ext>
            </a:extLst>
          </p:cNvPr>
          <p:cNvSpPr>
            <a:spLocks noGrp="1"/>
          </p:cNvSpPr>
          <p:nvPr>
            <p:ph idx="1"/>
          </p:nvPr>
        </p:nvSpPr>
        <p:spPr/>
        <p:txBody>
          <a:bodyPr/>
          <a:lstStyle/>
          <a:p>
            <a:r>
              <a:rPr lang="en-US"/>
              <a:t>Principles and framework</a:t>
            </a:r>
          </a:p>
          <a:p>
            <a:endParaRPr lang="en-US"/>
          </a:p>
          <a:p>
            <a:r>
              <a:rPr lang="en-US"/>
              <a:t>Fiscal decentralization in Myanmar</a:t>
            </a:r>
          </a:p>
        </p:txBody>
      </p:sp>
    </p:spTree>
    <p:extLst>
      <p:ext uri="{BB962C8B-B14F-4D97-AF65-F5344CB8AC3E}">
        <p14:creationId xmlns:p14="http://schemas.microsoft.com/office/powerpoint/2010/main" val="620479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34870-E6AE-4EFF-85F8-12B8EF1BC2C2}"/>
              </a:ext>
            </a:extLst>
          </p:cNvPr>
          <p:cNvSpPr>
            <a:spLocks noGrp="1"/>
          </p:cNvSpPr>
          <p:nvPr>
            <p:ph type="title"/>
          </p:nvPr>
        </p:nvSpPr>
        <p:spPr/>
        <p:txBody>
          <a:bodyPr>
            <a:normAutofit fontScale="90000"/>
          </a:bodyPr>
          <a:lstStyle/>
          <a:p>
            <a:r>
              <a:rPr lang="en-US"/>
              <a:t>Revenue and Expenditure per Capita by States/Regions in 2018 (thousand MMK)</a:t>
            </a:r>
          </a:p>
        </p:txBody>
      </p:sp>
      <p:sp>
        <p:nvSpPr>
          <p:cNvPr id="3" name="Content Placeholder 2">
            <a:extLst>
              <a:ext uri="{FF2B5EF4-FFF2-40B4-BE49-F238E27FC236}">
                <a16:creationId xmlns:a16="http://schemas.microsoft.com/office/drawing/2014/main" id="{2CDDFBEB-E0B5-4AFA-AFE7-882497A7309C}"/>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F44DDFDF-5253-4AF8-9D42-AB6CBDE42BC2}"/>
              </a:ext>
            </a:extLst>
          </p:cNvPr>
          <p:cNvPicPr/>
          <p:nvPr/>
        </p:nvPicPr>
        <p:blipFill>
          <a:blip r:embed="rId2"/>
          <a:stretch>
            <a:fillRect/>
          </a:stretch>
        </p:blipFill>
        <p:spPr>
          <a:xfrm>
            <a:off x="457200" y="1447800"/>
            <a:ext cx="11277600" cy="4800600"/>
          </a:xfrm>
          <a:prstGeom prst="rect">
            <a:avLst/>
          </a:prstGeom>
        </p:spPr>
      </p:pic>
    </p:spTree>
    <p:extLst>
      <p:ext uri="{BB962C8B-B14F-4D97-AF65-F5344CB8AC3E}">
        <p14:creationId xmlns:p14="http://schemas.microsoft.com/office/powerpoint/2010/main" val="1431655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11582400" cy="1608754"/>
          </a:xfrm>
        </p:spPr>
        <p:txBody>
          <a:bodyPr>
            <a:noAutofit/>
          </a:bodyPr>
          <a:lstStyle/>
          <a:p>
            <a:r>
              <a:rPr lang="en-US" sz="4000">
                <a:solidFill>
                  <a:srgbClr val="002060"/>
                </a:solidFill>
              </a:rPr>
              <a:t>Thank you for your attention!</a:t>
            </a:r>
            <a:endParaRPr lang="en-US" sz="4800" dirty="0">
              <a:solidFill>
                <a:srgbClr val="002060"/>
              </a:solidFill>
            </a:endParaRPr>
          </a:p>
        </p:txBody>
      </p:sp>
      <p:sp>
        <p:nvSpPr>
          <p:cNvPr id="5" name="Subtitle 4">
            <a:extLst>
              <a:ext uri="{FF2B5EF4-FFF2-40B4-BE49-F238E27FC236}">
                <a16:creationId xmlns:a16="http://schemas.microsoft.com/office/drawing/2014/main" id="{C1ED8637-D552-4041-BB2A-298963C98AB3}"/>
              </a:ext>
            </a:extLst>
          </p:cNvPr>
          <p:cNvSpPr>
            <a:spLocks noGrp="1"/>
          </p:cNvSpPr>
          <p:nvPr>
            <p:ph type="subTitle" idx="1"/>
          </p:nvPr>
        </p:nvSpPr>
        <p:spPr>
          <a:xfrm>
            <a:off x="3524250" y="5029200"/>
            <a:ext cx="5143500" cy="914400"/>
          </a:xfrm>
        </p:spPr>
        <p:txBody>
          <a:bodyPr>
            <a:normAutofit fontScale="62500" lnSpcReduction="20000"/>
          </a:bodyPr>
          <a:lstStyle/>
          <a:p>
            <a:r>
              <a:rPr lang="en-US" sz="2800" b="1">
                <a:solidFill>
                  <a:srgbClr val="002060"/>
                </a:solidFill>
              </a:rPr>
              <a:t> Du T. Huynh</a:t>
            </a:r>
          </a:p>
          <a:p>
            <a:endParaRPr lang="en-US" sz="2800" b="1">
              <a:solidFill>
                <a:srgbClr val="002060"/>
              </a:solidFill>
            </a:endParaRPr>
          </a:p>
          <a:p>
            <a:r>
              <a:rPr lang="en-US" sz="2800" b="1" u="sng">
                <a:solidFill>
                  <a:srgbClr val="002060"/>
                </a:solidFill>
              </a:rPr>
              <a:t>12-2020</a:t>
            </a:r>
            <a:endParaRPr lang="en-US" sz="2800" b="1" u="sng" dirty="0">
              <a:solidFill>
                <a:srgbClr val="002060"/>
              </a:solidFill>
            </a:endParaRPr>
          </a:p>
        </p:txBody>
      </p:sp>
    </p:spTree>
    <p:extLst>
      <p:ext uri="{BB962C8B-B14F-4D97-AF65-F5344CB8AC3E}">
        <p14:creationId xmlns:p14="http://schemas.microsoft.com/office/powerpoint/2010/main" val="199362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11125200" cy="2294554"/>
          </a:xfrm>
        </p:spPr>
        <p:txBody>
          <a:bodyPr>
            <a:noAutofit/>
          </a:bodyPr>
          <a:lstStyle/>
          <a:p>
            <a:r>
              <a:rPr lang="en-US" sz="4000" u="sng">
                <a:solidFill>
                  <a:srgbClr val="002060"/>
                </a:solidFill>
              </a:rPr>
              <a:t>Part I:</a:t>
            </a:r>
            <a:br>
              <a:rPr lang="en-US" sz="4000" u="sng">
                <a:solidFill>
                  <a:srgbClr val="002060"/>
                </a:solidFill>
              </a:rPr>
            </a:br>
            <a:br>
              <a:rPr lang="en-US" sz="4000" u="sng">
                <a:solidFill>
                  <a:srgbClr val="002060"/>
                </a:solidFill>
              </a:rPr>
            </a:br>
            <a:r>
              <a:rPr lang="en-US" sz="4000">
                <a:solidFill>
                  <a:srgbClr val="002060"/>
                </a:solidFill>
              </a:rPr>
              <a:t> General Principles</a:t>
            </a:r>
            <a:endParaRPr lang="en-US" sz="4800" dirty="0">
              <a:solidFill>
                <a:srgbClr val="002060"/>
              </a:solidFill>
            </a:endParaRPr>
          </a:p>
        </p:txBody>
      </p:sp>
    </p:spTree>
    <p:extLst>
      <p:ext uri="{BB962C8B-B14F-4D97-AF65-F5344CB8AC3E}">
        <p14:creationId xmlns:p14="http://schemas.microsoft.com/office/powerpoint/2010/main" val="3459123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normAutofit/>
          </a:bodyPr>
          <a:lstStyle/>
          <a:p>
            <a:pPr eaLnBrk="1" hangingPunct="1">
              <a:defRPr/>
            </a:pPr>
            <a:r>
              <a:rPr lang="en-US" b="1"/>
              <a:t>Syllabus</a:t>
            </a:r>
          </a:p>
        </p:txBody>
      </p:sp>
      <p:sp>
        <p:nvSpPr>
          <p:cNvPr id="731139" name="Rectangle 3"/>
          <p:cNvSpPr>
            <a:spLocks noGrp="1" noChangeArrowheads="1"/>
          </p:cNvSpPr>
          <p:nvPr>
            <p:ph type="body" idx="1"/>
          </p:nvPr>
        </p:nvSpPr>
        <p:spPr>
          <a:xfrm>
            <a:off x="609600" y="1447800"/>
            <a:ext cx="11049000" cy="5257800"/>
          </a:xfrm>
        </p:spPr>
        <p:txBody>
          <a:bodyPr>
            <a:normAutofit/>
          </a:bodyPr>
          <a:lstStyle/>
          <a:p>
            <a:pPr marL="514350" indent="-514350">
              <a:lnSpc>
                <a:spcPct val="90000"/>
              </a:lnSpc>
              <a:buFont typeface="+mj-lt"/>
              <a:buAutoNum type="arabicPeriod"/>
              <a:defRPr/>
            </a:pPr>
            <a:r>
              <a:rPr lang="en-US">
                <a:effectLst/>
                <a:latin typeface="Times New Roman" panose="02020603050405020304" pitchFamily="18" charset="0"/>
                <a:ea typeface="Calibri" panose="020F0502020204030204" pitchFamily="34" charset="0"/>
              </a:rPr>
              <a:t>Fiscal Decentralization</a:t>
            </a:r>
          </a:p>
          <a:p>
            <a:pPr marL="514350" indent="-514350">
              <a:lnSpc>
                <a:spcPct val="90000"/>
              </a:lnSpc>
              <a:buFont typeface="+mj-lt"/>
              <a:buAutoNum type="arabicPeriod"/>
              <a:defRPr/>
            </a:pPr>
            <a:endParaRPr lang="en-US">
              <a:effectLst/>
              <a:latin typeface="Times New Roman" panose="02020603050405020304" pitchFamily="18" charset="0"/>
              <a:ea typeface="Calibri" panose="020F0502020204030204" pitchFamily="34" charset="0"/>
            </a:endParaRPr>
          </a:p>
          <a:p>
            <a:pPr marL="514350" indent="-514350" eaLnBrk="1" hangingPunct="1">
              <a:lnSpc>
                <a:spcPct val="90000"/>
              </a:lnSpc>
              <a:buFont typeface="+mj-lt"/>
              <a:buAutoNum type="arabicPeriod"/>
              <a:defRPr/>
            </a:pPr>
            <a:r>
              <a:rPr lang="en-US">
                <a:effectLst/>
                <a:latin typeface="Times New Roman" panose="02020603050405020304" pitchFamily="18" charset="0"/>
                <a:ea typeface="Calibri" panose="020F0502020204030204" pitchFamily="34" charset="0"/>
              </a:rPr>
              <a:t>Fiscal Decentralization and Political Reforms</a:t>
            </a:r>
          </a:p>
          <a:p>
            <a:pPr marL="514350" indent="-514350" eaLnBrk="1" hangingPunct="1">
              <a:lnSpc>
                <a:spcPct val="90000"/>
              </a:lnSpc>
              <a:buFont typeface="+mj-lt"/>
              <a:buAutoNum type="arabicPeriod"/>
              <a:defRPr/>
            </a:pPr>
            <a:endParaRPr lang="en-US">
              <a:effectLst/>
              <a:latin typeface="Times New Roman" panose="02020603050405020304" pitchFamily="18" charset="0"/>
              <a:ea typeface="Calibri" panose="020F0502020204030204" pitchFamily="34" charset="0"/>
            </a:endParaRPr>
          </a:p>
          <a:p>
            <a:pPr marL="514350" indent="-514350" eaLnBrk="1" hangingPunct="1">
              <a:lnSpc>
                <a:spcPct val="90000"/>
              </a:lnSpc>
              <a:buFont typeface="+mj-lt"/>
              <a:buAutoNum type="arabicPeriod"/>
              <a:defRPr/>
            </a:pPr>
            <a:r>
              <a:rPr lang="en-US">
                <a:effectLst/>
                <a:latin typeface="Times New Roman" panose="02020603050405020304" pitchFamily="18" charset="0"/>
                <a:ea typeface="Calibri" panose="020F0502020204030204" pitchFamily="34" charset="0"/>
              </a:rPr>
              <a:t>Local Revenue Systems </a:t>
            </a:r>
          </a:p>
          <a:p>
            <a:pPr marL="514350" indent="-514350" eaLnBrk="1" hangingPunct="1">
              <a:lnSpc>
                <a:spcPct val="90000"/>
              </a:lnSpc>
              <a:buFont typeface="+mj-lt"/>
              <a:buAutoNum type="arabicPeriod"/>
              <a:defRPr/>
            </a:pPr>
            <a:endParaRPr lang="en-US">
              <a:latin typeface="Times New Roman" panose="02020603050405020304" pitchFamily="18" charset="0"/>
              <a:ea typeface="Calibri" panose="020F0502020204030204" pitchFamily="34" charset="0"/>
            </a:endParaRPr>
          </a:p>
          <a:p>
            <a:pPr marL="514350" indent="-514350" eaLnBrk="1" hangingPunct="1">
              <a:lnSpc>
                <a:spcPct val="90000"/>
              </a:lnSpc>
              <a:buFont typeface="+mj-lt"/>
              <a:buAutoNum type="arabicPeriod"/>
              <a:defRPr/>
            </a:pPr>
            <a:r>
              <a:rPr lang="en-US">
                <a:effectLst/>
                <a:latin typeface="Times New Roman" panose="02020603050405020304" pitchFamily="18" charset="0"/>
                <a:ea typeface="Calibri" panose="020F0502020204030204" pitchFamily="34" charset="0"/>
              </a:rPr>
              <a:t>Local Government Borrowing, Fiscal Transfers</a:t>
            </a:r>
          </a:p>
        </p:txBody>
      </p:sp>
    </p:spTree>
    <p:extLst>
      <p:ext uri="{BB962C8B-B14F-4D97-AF65-F5344CB8AC3E}">
        <p14:creationId xmlns:p14="http://schemas.microsoft.com/office/powerpoint/2010/main" val="2833467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normAutofit/>
          </a:bodyPr>
          <a:lstStyle/>
          <a:p>
            <a:pPr>
              <a:lnSpc>
                <a:spcPct val="90000"/>
              </a:lnSpc>
              <a:defRPr/>
            </a:pPr>
            <a:r>
              <a:rPr lang="en-US">
                <a:effectLst/>
                <a:latin typeface="Times New Roman" panose="02020603050405020304" pitchFamily="18" charset="0"/>
                <a:ea typeface="Calibri" panose="020F0502020204030204" pitchFamily="34" charset="0"/>
              </a:rPr>
              <a:t>Fiscal Decentralization</a:t>
            </a:r>
          </a:p>
        </p:txBody>
      </p:sp>
      <p:sp>
        <p:nvSpPr>
          <p:cNvPr id="731139" name="Rectangle 3"/>
          <p:cNvSpPr>
            <a:spLocks noGrp="1" noChangeArrowheads="1"/>
          </p:cNvSpPr>
          <p:nvPr>
            <p:ph type="body" idx="1"/>
          </p:nvPr>
        </p:nvSpPr>
        <p:spPr>
          <a:xfrm>
            <a:off x="609600" y="1447800"/>
            <a:ext cx="11049000" cy="5257800"/>
          </a:xfrm>
        </p:spPr>
        <p:txBody>
          <a:bodyPr>
            <a:normAutofit/>
          </a:bodyPr>
          <a:lstStyle/>
          <a:p>
            <a:pPr eaLnBrk="1" hangingPunct="1">
              <a:lnSpc>
                <a:spcPct val="90000"/>
              </a:lnSpc>
              <a:defRPr/>
            </a:pPr>
            <a:r>
              <a:rPr lang="en-US">
                <a:effectLst/>
                <a:latin typeface="Times New Roman" panose="02020603050405020304" pitchFamily="18" charset="0"/>
                <a:ea typeface="Calibri" panose="020F0502020204030204" pitchFamily="34" charset="0"/>
              </a:rPr>
              <a:t>Fiscal federalism and public choice</a:t>
            </a:r>
          </a:p>
          <a:p>
            <a:pPr eaLnBrk="1" hangingPunct="1">
              <a:lnSpc>
                <a:spcPct val="90000"/>
              </a:lnSpc>
              <a:defRPr/>
            </a:pPr>
            <a:endParaRPr lang="en-US">
              <a:effectLst/>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The political economy of fiscal decentralization </a:t>
            </a:r>
          </a:p>
          <a:p>
            <a:pPr eaLnBrk="1" hangingPunct="1">
              <a:lnSpc>
                <a:spcPct val="90000"/>
              </a:lnSpc>
              <a:defRPr/>
            </a:pPr>
            <a:endParaRPr lang="en-US">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Decentralization challenges facing low and lower-middle income countries</a:t>
            </a:r>
          </a:p>
          <a:p>
            <a:pPr eaLnBrk="1" hangingPunct="1">
              <a:lnSpc>
                <a:spcPct val="90000"/>
              </a:lnSpc>
              <a:defRPr/>
            </a:pPr>
            <a:endParaRPr lang="en-US">
              <a:solidFill>
                <a:srgbClr val="002060"/>
              </a:solidFill>
              <a:latin typeface="Times New Roman" panose="02020603050405020304" pitchFamily="18"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Case Study Presentation (Yangon)</a:t>
            </a:r>
            <a:endParaRPr lang="en-US">
              <a:solidFill>
                <a:srgbClr val="002060"/>
              </a:solidFill>
            </a:endParaRPr>
          </a:p>
        </p:txBody>
      </p:sp>
    </p:spTree>
    <p:extLst>
      <p:ext uri="{BB962C8B-B14F-4D97-AF65-F5344CB8AC3E}">
        <p14:creationId xmlns:p14="http://schemas.microsoft.com/office/powerpoint/2010/main" val="3495518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normAutofit/>
          </a:bodyPr>
          <a:lstStyle/>
          <a:p>
            <a:pPr>
              <a:lnSpc>
                <a:spcPct val="90000"/>
              </a:lnSpc>
              <a:defRPr/>
            </a:pPr>
            <a:r>
              <a:rPr lang="en-US">
                <a:effectLst/>
                <a:latin typeface="Times New Roman" panose="02020603050405020304" pitchFamily="18" charset="0"/>
                <a:ea typeface="Calibri" panose="020F0502020204030204" pitchFamily="34" charset="0"/>
              </a:rPr>
              <a:t>Fiscal Decentralization and Political Reforms</a:t>
            </a:r>
          </a:p>
        </p:txBody>
      </p:sp>
      <p:sp>
        <p:nvSpPr>
          <p:cNvPr id="731139" name="Rectangle 3"/>
          <p:cNvSpPr>
            <a:spLocks noGrp="1" noChangeArrowheads="1"/>
          </p:cNvSpPr>
          <p:nvPr>
            <p:ph type="body" idx="1"/>
          </p:nvPr>
        </p:nvSpPr>
        <p:spPr>
          <a:xfrm>
            <a:off x="609600" y="1447800"/>
            <a:ext cx="11049000" cy="5257800"/>
          </a:xfrm>
        </p:spPr>
        <p:txBody>
          <a:bodyPr>
            <a:normAutofit/>
          </a:bodyPr>
          <a:lstStyle/>
          <a:p>
            <a:pPr eaLnBrk="1" hangingPunct="1">
              <a:lnSpc>
                <a:spcPct val="90000"/>
              </a:lnSpc>
              <a:defRPr/>
            </a:pPr>
            <a:r>
              <a:rPr lang="en-US">
                <a:effectLst/>
                <a:latin typeface="Times New Roman" panose="02020603050405020304" pitchFamily="18" charset="0"/>
                <a:ea typeface="Calibri" panose="020F0502020204030204" pitchFamily="34" charset="0"/>
              </a:rPr>
              <a:t>International trends in political, administrative and fiscal decentralization</a:t>
            </a:r>
          </a:p>
          <a:p>
            <a:pPr eaLnBrk="1" hangingPunct="1">
              <a:lnSpc>
                <a:spcPct val="90000"/>
              </a:lnSpc>
              <a:defRPr/>
            </a:pPr>
            <a:endParaRPr lang="en-US">
              <a:effectLst/>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Roles of central and sub-national governments </a:t>
            </a:r>
          </a:p>
          <a:p>
            <a:pPr eaLnBrk="1" hangingPunct="1">
              <a:lnSpc>
                <a:spcPct val="90000"/>
              </a:lnSpc>
              <a:defRPr/>
            </a:pPr>
            <a:endParaRPr lang="en-US">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Allocation of expenditure and revenue responsibilities</a:t>
            </a:r>
          </a:p>
          <a:p>
            <a:pPr eaLnBrk="1" hangingPunct="1">
              <a:lnSpc>
                <a:spcPct val="90000"/>
              </a:lnSpc>
              <a:defRPr/>
            </a:pPr>
            <a:endParaRPr lang="en-US">
              <a:solidFill>
                <a:srgbClr val="002060"/>
              </a:solidFill>
              <a:latin typeface="Times New Roman" panose="02020603050405020304" pitchFamily="18"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Case Study Presentation (Naypyitaw)</a:t>
            </a:r>
            <a:endParaRPr lang="en-US">
              <a:solidFill>
                <a:srgbClr val="002060"/>
              </a:solidFill>
            </a:endParaRPr>
          </a:p>
        </p:txBody>
      </p:sp>
    </p:spTree>
    <p:extLst>
      <p:ext uri="{BB962C8B-B14F-4D97-AF65-F5344CB8AC3E}">
        <p14:creationId xmlns:p14="http://schemas.microsoft.com/office/powerpoint/2010/main" val="290385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normAutofit/>
          </a:bodyPr>
          <a:lstStyle/>
          <a:p>
            <a:pPr>
              <a:lnSpc>
                <a:spcPct val="90000"/>
              </a:lnSpc>
              <a:defRPr/>
            </a:pPr>
            <a:r>
              <a:rPr lang="en-US">
                <a:effectLst/>
                <a:latin typeface="Times New Roman" panose="02020603050405020304" pitchFamily="18" charset="0"/>
                <a:ea typeface="Calibri" panose="020F0502020204030204" pitchFamily="34" charset="0"/>
              </a:rPr>
              <a:t>Local Revenue Systems</a:t>
            </a:r>
          </a:p>
        </p:txBody>
      </p:sp>
      <p:sp>
        <p:nvSpPr>
          <p:cNvPr id="731139" name="Rectangle 3"/>
          <p:cNvSpPr>
            <a:spLocks noGrp="1" noChangeArrowheads="1"/>
          </p:cNvSpPr>
          <p:nvPr>
            <p:ph type="body" idx="1"/>
          </p:nvPr>
        </p:nvSpPr>
        <p:spPr>
          <a:xfrm>
            <a:off x="609600" y="1447800"/>
            <a:ext cx="11049000" cy="5257800"/>
          </a:xfrm>
        </p:spPr>
        <p:txBody>
          <a:bodyPr>
            <a:normAutofit/>
          </a:bodyPr>
          <a:lstStyle/>
          <a:p>
            <a:pPr eaLnBrk="1" hangingPunct="1">
              <a:lnSpc>
                <a:spcPct val="90000"/>
              </a:lnSpc>
              <a:defRPr/>
            </a:pPr>
            <a:r>
              <a:rPr lang="en-US">
                <a:effectLst/>
                <a:latin typeface="Times New Roman" panose="02020603050405020304" pitchFamily="18" charset="0"/>
                <a:ea typeface="Calibri" panose="020F0502020204030204" pitchFamily="34" charset="0"/>
              </a:rPr>
              <a:t>Income taxation</a:t>
            </a:r>
          </a:p>
          <a:p>
            <a:pPr eaLnBrk="1" hangingPunct="1">
              <a:lnSpc>
                <a:spcPct val="90000"/>
              </a:lnSpc>
              <a:defRPr/>
            </a:pPr>
            <a:endParaRPr lang="en-US">
              <a:effectLst/>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Sales taxation</a:t>
            </a:r>
          </a:p>
          <a:p>
            <a:pPr eaLnBrk="1" hangingPunct="1">
              <a:lnSpc>
                <a:spcPct val="90000"/>
              </a:lnSpc>
              <a:defRPr/>
            </a:pPr>
            <a:endParaRPr lang="en-US">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Property taxation</a:t>
            </a:r>
          </a:p>
          <a:p>
            <a:pPr eaLnBrk="1" hangingPunct="1">
              <a:lnSpc>
                <a:spcPct val="90000"/>
              </a:lnSpc>
              <a:defRPr/>
            </a:pPr>
            <a:endParaRPr lang="en-US">
              <a:effectLst/>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Excise tax</a:t>
            </a:r>
          </a:p>
          <a:p>
            <a:pPr eaLnBrk="1" hangingPunct="1">
              <a:lnSpc>
                <a:spcPct val="90000"/>
              </a:lnSpc>
              <a:defRPr/>
            </a:pPr>
            <a:endParaRPr lang="en-US">
              <a:latin typeface="Times New Roman" panose="02020603050405020304" pitchFamily="18" charset="0"/>
              <a:ea typeface="Calibri" panose="020F0502020204030204" pitchFamily="34"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User charges, business taxation, license fees, and permits</a:t>
            </a:r>
            <a:endParaRPr lang="en-US">
              <a:latin typeface="Times New Roman" panose="02020603050405020304" pitchFamily="18" charset="0"/>
              <a:ea typeface="Calibri" panose="020F0502020204030204" pitchFamily="34" charset="0"/>
            </a:endParaRPr>
          </a:p>
          <a:p>
            <a:pPr eaLnBrk="1" hangingPunct="1">
              <a:lnSpc>
                <a:spcPct val="90000"/>
              </a:lnSpc>
              <a:defRPr/>
            </a:pPr>
            <a:endParaRPr lang="en-US">
              <a:solidFill>
                <a:srgbClr val="002060"/>
              </a:solidFill>
              <a:latin typeface="Times New Roman" panose="02020603050405020304" pitchFamily="18" charset="0"/>
            </a:endParaRPr>
          </a:p>
          <a:p>
            <a:pPr eaLnBrk="1" hangingPunct="1">
              <a:lnSpc>
                <a:spcPct val="90000"/>
              </a:lnSpc>
              <a:defRPr/>
            </a:pPr>
            <a:r>
              <a:rPr lang="en-US">
                <a:effectLst/>
                <a:latin typeface="Times New Roman" panose="02020603050405020304" pitchFamily="18" charset="0"/>
                <a:ea typeface="Calibri" panose="020F0502020204030204" pitchFamily="34" charset="0"/>
              </a:rPr>
              <a:t>Case Studies Presentation (Shan State, Bago Region)</a:t>
            </a:r>
            <a:endParaRPr lang="en-US">
              <a:solidFill>
                <a:srgbClr val="002060"/>
              </a:solidFill>
            </a:endParaRPr>
          </a:p>
        </p:txBody>
      </p:sp>
    </p:spTree>
    <p:extLst>
      <p:ext uri="{BB962C8B-B14F-4D97-AF65-F5344CB8AC3E}">
        <p14:creationId xmlns:p14="http://schemas.microsoft.com/office/powerpoint/2010/main" val="111159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A452-66BC-4D2C-B86E-67346DAC384C}"/>
              </a:ext>
            </a:extLst>
          </p:cNvPr>
          <p:cNvSpPr>
            <a:spLocks noGrp="1"/>
          </p:cNvSpPr>
          <p:nvPr>
            <p:ph type="title"/>
          </p:nvPr>
        </p:nvSpPr>
        <p:spPr/>
        <p:txBody>
          <a:bodyPr/>
          <a:lstStyle/>
          <a:p>
            <a:r>
              <a:rPr lang="en-US"/>
              <a:t>Responsibilities among government levels</a:t>
            </a:r>
          </a:p>
        </p:txBody>
      </p:sp>
      <p:sp>
        <p:nvSpPr>
          <p:cNvPr id="3" name="Content Placeholder 2">
            <a:extLst>
              <a:ext uri="{FF2B5EF4-FFF2-40B4-BE49-F238E27FC236}">
                <a16:creationId xmlns:a16="http://schemas.microsoft.com/office/drawing/2014/main" id="{B4C47D87-84EF-4DDB-A793-9889C88C04BC}"/>
              </a:ext>
            </a:extLst>
          </p:cNvPr>
          <p:cNvSpPr>
            <a:spLocks noGrp="1"/>
          </p:cNvSpPr>
          <p:nvPr>
            <p:ph idx="1"/>
          </p:nvPr>
        </p:nvSpPr>
        <p:spPr/>
        <p:txBody>
          <a:bodyPr/>
          <a:lstStyle/>
          <a:p>
            <a:r>
              <a:rPr lang="en-US"/>
              <a:t>Issues within boundaries of a locatilty</a:t>
            </a:r>
          </a:p>
          <a:p>
            <a:endParaRPr lang="en-US"/>
          </a:p>
          <a:p>
            <a:r>
              <a:rPr lang="en-US"/>
              <a:t>Issues beyond boundaries of a locatilty</a:t>
            </a:r>
          </a:p>
          <a:p>
            <a:endParaRPr lang="en-US"/>
          </a:p>
          <a:p>
            <a:r>
              <a:rPr lang="en-US"/>
              <a:t>Power is the main matter.</a:t>
            </a:r>
          </a:p>
          <a:p>
            <a:endParaRPr lang="en-US"/>
          </a:p>
        </p:txBody>
      </p:sp>
    </p:spTree>
    <p:extLst>
      <p:ext uri="{BB962C8B-B14F-4D97-AF65-F5344CB8AC3E}">
        <p14:creationId xmlns:p14="http://schemas.microsoft.com/office/powerpoint/2010/main" val="30157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11125200" cy="2294554"/>
          </a:xfrm>
        </p:spPr>
        <p:txBody>
          <a:bodyPr>
            <a:noAutofit/>
          </a:bodyPr>
          <a:lstStyle/>
          <a:p>
            <a:r>
              <a:rPr lang="en-US" sz="4000" u="sng">
                <a:solidFill>
                  <a:srgbClr val="002060"/>
                </a:solidFill>
              </a:rPr>
              <a:t>Part II:</a:t>
            </a:r>
            <a:br>
              <a:rPr lang="en-US" sz="4000" u="sng">
                <a:solidFill>
                  <a:srgbClr val="002060"/>
                </a:solidFill>
              </a:rPr>
            </a:br>
            <a:br>
              <a:rPr lang="en-US" sz="4000" u="sng">
                <a:solidFill>
                  <a:srgbClr val="002060"/>
                </a:solidFill>
              </a:rPr>
            </a:br>
            <a:r>
              <a:rPr lang="en-US" sz="4000">
                <a:solidFill>
                  <a:srgbClr val="002060"/>
                </a:solidFill>
              </a:rPr>
              <a:t>Fiscal Decentralization in Myanmar</a:t>
            </a:r>
            <a:endParaRPr lang="en-US" sz="4800" dirty="0">
              <a:solidFill>
                <a:srgbClr val="002060"/>
              </a:solidFill>
            </a:endParaRPr>
          </a:p>
        </p:txBody>
      </p:sp>
    </p:spTree>
    <p:extLst>
      <p:ext uri="{BB962C8B-B14F-4D97-AF65-F5344CB8AC3E}">
        <p14:creationId xmlns:p14="http://schemas.microsoft.com/office/powerpoint/2010/main" val="2028470741"/>
      </p:ext>
    </p:extLst>
  </p:cSld>
  <p:clrMapOvr>
    <a:masterClrMapping/>
  </p:clrMapOvr>
</p:sld>
</file>

<file path=ppt/theme/theme1.xml><?xml version="1.0" encoding="utf-8"?>
<a:theme xmlns:a="http://schemas.openxmlformats.org/drawingml/2006/main" name="FETP_Presentatio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91ACDE4CA8864CB5D45CAD373EA534" ma:contentTypeVersion="9" ma:contentTypeDescription="Create a new document." ma:contentTypeScope="" ma:versionID="95c835df6bd13c6f448fb984ad08d262">
  <xsd:schema xmlns:xsd="http://www.w3.org/2001/XMLSchema" xmlns:xs="http://www.w3.org/2001/XMLSchema" xmlns:p="http://schemas.microsoft.com/office/2006/metadata/properties" xmlns:ns2="afb498b5-1997-43af-bc12-9b2633addf30" targetNamespace="http://schemas.microsoft.com/office/2006/metadata/properties" ma:root="true" ma:fieldsID="17653edfd1ae0a65bae8b0d8b52e65d0" ns2:_="">
    <xsd:import namespace="afb498b5-1997-43af-bc12-9b2633addf3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b498b5-1997-43af-bc12-9b2633addf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C7C8D-1C38-42A6-81C1-99972D3A3944}">
  <ds:schemaRef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purl.org/dc/dcmitype/"/>
    <ds:schemaRef ds:uri="http://www.w3.org/XML/1998/namespace"/>
    <ds:schemaRef ds:uri="http://schemas.microsoft.com/office/2006/documentManagement/types"/>
    <ds:schemaRef ds:uri="http://purl.org/dc/terms/"/>
    <ds:schemaRef ds:uri="452a6d09-d8fc-4d4b-b04a-2d1c0e69341a"/>
    <ds:schemaRef ds:uri="5eccefb5-341b-4b65-8a1d-efd9ce03db5c"/>
  </ds:schemaRefs>
</ds:datastoreItem>
</file>

<file path=customXml/itemProps2.xml><?xml version="1.0" encoding="utf-8"?>
<ds:datastoreItem xmlns:ds="http://schemas.openxmlformats.org/officeDocument/2006/customXml" ds:itemID="{94EB7AA0-8326-4DDE-B0F8-BBDF7B548D0E}"/>
</file>

<file path=customXml/itemProps3.xml><?xml version="1.0" encoding="utf-8"?>
<ds:datastoreItem xmlns:ds="http://schemas.openxmlformats.org/officeDocument/2006/customXml" ds:itemID="{6E03A357-809D-4751-8CAF-4CCE472A64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FETP_Presentation_Template</Template>
  <TotalTime>19666</TotalTime>
  <Words>761</Words>
  <Application>Microsoft Office PowerPoint</Application>
  <PresentationFormat>Widescreen</PresentationFormat>
  <Paragraphs>155</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CIDFont+F1</vt:lpstr>
      <vt:lpstr>CIDFont+F2</vt:lpstr>
      <vt:lpstr>Times New Roman</vt:lpstr>
      <vt:lpstr>FETP_Presentation_Template</vt:lpstr>
      <vt:lpstr>Session 2:   Review of Local Public Finance and Fiscal Decentralization for Myanmar</vt:lpstr>
      <vt:lpstr>Outline</vt:lpstr>
      <vt:lpstr>Part I:   General Principles</vt:lpstr>
      <vt:lpstr>Syllabus</vt:lpstr>
      <vt:lpstr>Fiscal Decentralization</vt:lpstr>
      <vt:lpstr>Fiscal Decentralization and Political Reforms</vt:lpstr>
      <vt:lpstr>Local Revenue Systems</vt:lpstr>
      <vt:lpstr>Responsibilities among government levels</vt:lpstr>
      <vt:lpstr>Part II:  Fiscal Decentralization in Myanmar</vt:lpstr>
      <vt:lpstr>Decentralization in Myamar</vt:lpstr>
      <vt:lpstr>Budget Decentralization</vt:lpstr>
      <vt:lpstr>PowerPoint Presentation</vt:lpstr>
      <vt:lpstr>PowerPoint Presentation</vt:lpstr>
      <vt:lpstr>Tax percentage transferred to the local government Fund by IRD</vt:lpstr>
      <vt:lpstr>Taxes Collected by Region or States</vt:lpstr>
      <vt:lpstr>Taxes Collected by Region or States</vt:lpstr>
      <vt:lpstr>Sub-national Taxes in Selected Countries  </vt:lpstr>
      <vt:lpstr>Compositions of Revenue by States and Regions in Myanmar</vt:lpstr>
      <vt:lpstr>Tax Revenue by types (2016-17) in Myanamar</vt:lpstr>
      <vt:lpstr>Revenue and Expenditure per Capita by States/Regions in 2018 (thousand MMK)</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Khung lý thuyết: Định nghĩa năng lực cạnh tranh và các yếu tố quyết định năng lực cạnh tranh</dc:title>
  <dc:creator>xthanh</dc:creator>
  <cp:lastModifiedBy>Du Huynh</cp:lastModifiedBy>
  <cp:revision>317</cp:revision>
  <dcterms:created xsi:type="dcterms:W3CDTF">2014-01-27T04:12:23Z</dcterms:created>
  <dcterms:modified xsi:type="dcterms:W3CDTF">2020-10-27T00:49:46Z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0x0101006D91ACDE4CA8864CB5D45CAD373EA534</vt:lpwstr>
  </property>
</Properties>
</file>