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1" r:id="rId2"/>
    <p:sldId id="850" r:id="rId3"/>
    <p:sldId id="369" r:id="rId4"/>
    <p:sldId id="921" r:id="rId5"/>
    <p:sldId id="929" r:id="rId6"/>
    <p:sldId id="332" r:id="rId7"/>
    <p:sldId id="330" r:id="rId8"/>
    <p:sldId id="941" r:id="rId9"/>
    <p:sldId id="940" r:id="rId10"/>
    <p:sldId id="930" r:id="rId11"/>
    <p:sldId id="943" r:id="rId12"/>
    <p:sldId id="934" r:id="rId13"/>
    <p:sldId id="931" r:id="rId14"/>
    <p:sldId id="932" r:id="rId15"/>
    <p:sldId id="936" r:id="rId16"/>
    <p:sldId id="933" r:id="rId17"/>
    <p:sldId id="935" r:id="rId18"/>
    <p:sldId id="937" r:id="rId19"/>
    <p:sldId id="938" r:id="rId20"/>
    <p:sldId id="939" r:id="rId21"/>
    <p:sldId id="944" r:id="rId22"/>
    <p:sldId id="945" r:id="rId23"/>
    <p:sldId id="94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AD6066-9BB5-4C45-AEA6-5AFA93C5C156}">
          <p14:sldIdLst>
            <p14:sldId id="471"/>
            <p14:sldId id="850"/>
            <p14:sldId id="369"/>
            <p14:sldId id="921"/>
            <p14:sldId id="929"/>
            <p14:sldId id="332"/>
            <p14:sldId id="330"/>
            <p14:sldId id="941"/>
            <p14:sldId id="940"/>
            <p14:sldId id="930"/>
            <p14:sldId id="943"/>
            <p14:sldId id="934"/>
            <p14:sldId id="931"/>
            <p14:sldId id="932"/>
            <p14:sldId id="936"/>
            <p14:sldId id="933"/>
            <p14:sldId id="935"/>
            <p14:sldId id="937"/>
            <p14:sldId id="938"/>
            <p14:sldId id="939"/>
            <p14:sldId id="944"/>
            <p14:sldId id="945"/>
            <p14:sldId id="9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Tr</a:t>
            </a:r>
            <a:r>
              <a:rPr lang="vi-VN"/>
              <a:t>ư</a:t>
            </a:r>
            <a:r>
              <a:rPr lang="en-US"/>
              <a:t>ờng Chính sách công và Quảng lý </a:t>
            </a:r>
            <a:r>
              <a:rPr lang="vi-VN"/>
              <a:t>Fulbright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Huỳnh Thế 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D42C-FA4E-4BF7-A032-6EEF140B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2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/>
              <a:t>Chương trình Giảng dạy Kinh tế Fulbright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14B22-6C1E-4131-B6F8-ADDDC873EEF9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Tên Tác Giả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9FB75-F867-4197-850C-A3930991E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81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52512"/>
            <a:ext cx="6248400" cy="1905000"/>
          </a:xfrm>
        </p:spPr>
        <p:txBody>
          <a:bodyPr anchor="b">
            <a:normAutofit/>
          </a:bodyPr>
          <a:lstStyle>
            <a:lvl1pPr algn="r">
              <a:defRPr sz="33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6248400" cy="1524000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81800" y="1524002"/>
            <a:ext cx="0" cy="3901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3048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6967538" y="3236119"/>
            <a:ext cx="1338263" cy="2189162"/>
            <a:chOff x="4704" y="1885"/>
            <a:chExt cx="843" cy="1379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6826468" y="1676401"/>
            <a:ext cx="0" cy="3901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E9AF3A8-8748-4BBC-9695-F2A29BD98D20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C73-3551-47CD-A868-EA2AA9D71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6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7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2"/>
            <a:ext cx="4038600" cy="4906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2"/>
            <a:ext cx="4038600" cy="4906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11CB-2640-4540-A6BF-EFACA3CC16CF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3132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8962"/>
            <a:ext cx="4041775" cy="43132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314A-D66C-4763-9B2B-F0AF909F067F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990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8466-E166-4129-8804-ED27DBF98C64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90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1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C473-FBCD-4813-9590-7178731721B1}" type="datetime1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97FB-4EFE-4373-AAC4-7C26E3F198E6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A7A-CE6B-4149-B48F-7D998A1E5669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070" y="2107687"/>
            <a:ext cx="9139939" cy="4750315"/>
            <a:chOff x="5415" y="2107686"/>
            <a:chExt cx="12186585" cy="4750314"/>
          </a:xfrm>
        </p:grpSpPr>
        <p:sp>
          <p:nvSpPr>
            <p:cNvPr id="8" name="Rectangle 7"/>
            <p:cNvSpPr/>
            <p:nvPr userDrawn="1"/>
          </p:nvSpPr>
          <p:spPr>
            <a:xfrm>
              <a:off x="5415" y="2136914"/>
              <a:ext cx="12186585" cy="4721086"/>
            </a:xfrm>
            <a:prstGeom prst="rect">
              <a:avLst/>
            </a:prstGeom>
            <a:solidFill>
              <a:srgbClr val="00405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>
                <a:ln>
                  <a:noFill/>
                </a:ln>
              </a:endParaRPr>
            </a:p>
          </p:txBody>
        </p:sp>
        <p:sp>
          <p:nvSpPr>
            <p:cNvPr id="20" name="Triangle 19"/>
            <p:cNvSpPr/>
            <p:nvPr userDrawn="1"/>
          </p:nvSpPr>
          <p:spPr>
            <a:xfrm rot="10800000">
              <a:off x="643467" y="2107686"/>
              <a:ext cx="1286936" cy="4487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" y="5923723"/>
            <a:ext cx="1080881" cy="0"/>
          </a:xfrm>
          <a:prstGeom prst="line">
            <a:avLst/>
          </a:prstGeom>
          <a:ln w="101600">
            <a:solidFill>
              <a:srgbClr val="125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77306" y="6205331"/>
            <a:ext cx="1711187" cy="0"/>
          </a:xfrm>
          <a:prstGeom prst="line">
            <a:avLst/>
          </a:prstGeom>
          <a:ln w="101600">
            <a:solidFill>
              <a:srgbClr val="125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655728" y="2653212"/>
            <a:ext cx="747091" cy="0"/>
          </a:xfrm>
          <a:prstGeom prst="line">
            <a:avLst/>
          </a:prstGeom>
          <a:ln w="101600">
            <a:solidFill>
              <a:srgbClr val="B0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028838" y="2934825"/>
            <a:ext cx="1110698" cy="0"/>
          </a:xfrm>
          <a:prstGeom prst="line">
            <a:avLst/>
          </a:prstGeom>
          <a:ln w="101600">
            <a:solidFill>
              <a:srgbClr val="B0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2800350" y="534848"/>
            <a:ext cx="6000750" cy="86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7000"/>
              </a:lnSpc>
              <a:spcBef>
                <a:spcPts val="1000"/>
              </a:spcBef>
              <a:spcAft>
                <a:spcPts val="600"/>
              </a:spcAft>
              <a:buFont typeface="Arial"/>
              <a:buNone/>
              <a:defRPr sz="6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6725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79F"/>
              </a:buClr>
              <a:buFont typeface=".HelveticaNeueDeskInterface-Regular" charset="0"/>
              <a:buChar char="»"/>
              <a:tabLst/>
              <a:defRPr sz="1800" kern="1200">
                <a:solidFill>
                  <a:srgbClr val="384149"/>
                </a:solidFill>
                <a:latin typeface="Arial" charset="0"/>
                <a:ea typeface="Arial" charset="0"/>
                <a:cs typeface="Arial" charset="0"/>
              </a:defRPr>
            </a:lvl2pPr>
            <a:lvl3pPr marL="80168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tabLst/>
              <a:defRPr sz="1600" kern="1200">
                <a:solidFill>
                  <a:srgbClr val="384149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17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tabLst/>
              <a:defRPr sz="1400" kern="1200">
                <a:solidFill>
                  <a:srgbClr val="384149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73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.HelveticaNeueDeskInterface-Regular" charset="0"/>
              <a:buChar char="-"/>
              <a:tabLst/>
              <a:defRPr sz="1400" kern="1200" baseline="0">
                <a:solidFill>
                  <a:srgbClr val="38414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b="1" kern="120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FULBRIGHT SCHOOL OF PUBLIC POLICY AND MANAGEMENT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088375"/>
            <a:ext cx="7772400" cy="1409484"/>
          </a:xfrm>
        </p:spPr>
        <p:txBody>
          <a:bodyPr anchor="ctr">
            <a:normAutofit/>
          </a:bodyPr>
          <a:lstStyle>
            <a:lvl1pPr algn="ctr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143000" y="4631779"/>
            <a:ext cx="6858000" cy="513867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4D67A-368E-4AF6-9132-EBB2F3E84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752" y="434818"/>
            <a:ext cx="23502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2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1F82AB-8129-4C90-9236-AA179D519A5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F57A6F-19E8-473A-B368-48720470F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550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32765"/>
            <a:ext cx="7829550" cy="1206566"/>
          </a:xfrm>
        </p:spPr>
        <p:txBody>
          <a:bodyPr>
            <a:noAutofit/>
          </a:bodyPr>
          <a:lstStyle/>
          <a:p>
            <a:r>
              <a:rPr lang="en-US" sz="3200"/>
              <a:t>Role of SEEs in Myanmar Economy and the Union’s Public Finance</a:t>
            </a:r>
            <a:endParaRPr lang="en-US" sz="5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ED8637-D552-4041-BB2A-298963C98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3188" y="4743450"/>
            <a:ext cx="3857625" cy="322746"/>
          </a:xfrm>
        </p:spPr>
        <p:txBody>
          <a:bodyPr>
            <a:normAutofit fontScale="85000" lnSpcReduction="20000"/>
          </a:bodyPr>
          <a:lstStyle/>
          <a:p>
            <a:r>
              <a:rPr lang="en-US" sz="2100"/>
              <a:t>Huynh The Du</a:t>
            </a:r>
          </a:p>
        </p:txBody>
      </p:sp>
    </p:spTree>
    <p:extLst>
      <p:ext uri="{BB962C8B-B14F-4D97-AF65-F5344CB8AC3E}">
        <p14:creationId xmlns:p14="http://schemas.microsoft.com/office/powerpoint/2010/main" val="292951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46EA-4F51-4BEF-B4EB-24795270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 and Exp by the UG and SEE (%GDP)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F242-F052-42E6-B39F-3FC7864A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C895-42B6-431A-B867-F74C205E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8D825-233D-4F12-80B4-1C32782E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B7C7F-9085-4B5D-8BC9-37B15EB8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2"/>
            <a:ext cx="7239000" cy="54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9C62-FA4F-4918-9B76-6656C10D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UG and SEEs: Revenues and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F9C49-FD3C-4AF7-8FFE-DF449AA1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3EBD-0EE4-455C-8850-35900165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E296D-1630-446E-9CBF-28773783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A112E-BF12-4574-ACCC-C7B1C99C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" y="1275232"/>
            <a:ext cx="9144000" cy="44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3C94-1C55-419F-BAC0-F15C7D69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and non-tax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EC63-6E93-4F86-8E2F-C22B1232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CBF6-ABD4-4498-9310-450C3C77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15FE6-7766-4016-9920-E54FD7AE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610F2-3864-4B5F-BBB3-BAD372D9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5" y="1239796"/>
            <a:ext cx="7294605" cy="55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753A-08D2-4F90-9285-3C7F2D58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Fiscal Deficit (%GDP)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FC282-4BBD-4E09-BE14-11F64C9B9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FDA7-5435-4B15-853B-7B78CA0D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2521C-68E7-4019-BC70-FB4F38AD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24F6D-A510-46A1-A28A-EE81D461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667"/>
            <a:ext cx="7315200" cy="5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AD1E-648A-41FA-9B45-73515166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Deficit Financing (%GDP)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2E84-78C1-4027-AADF-817ABB306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D601-3C4E-4E57-B337-E1D57551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266E2-0377-4EF0-BB5D-586BE8A6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0F1D0-8B3B-450E-9284-EFA004CB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1583"/>
            <a:ext cx="7543800" cy="56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AC53-52A9-4437-9104-DEBFB055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Expenditure Composition (% GDP)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C06C-A337-4C33-998D-017976B2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37E2-4E0D-42D1-81F9-380E6125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D7538-A82C-4017-B91B-EC22824C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2FE27-8650-44CB-9FC2-C837755A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007076"/>
            <a:ext cx="90487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841A-5DC7-439F-A96B-F2F1256D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Expenditure Compostions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FFD2-752A-430C-8D53-5D38D5FF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E5C6-6067-4A0D-B0DD-BC110023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43767-6055-4829-AC17-635B981D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64FFA-B019-43AE-918F-358C6667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587"/>
            <a:ext cx="9144000" cy="209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A698C-842A-4F05-B8FE-8FAF4397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774"/>
            <a:ext cx="4495800" cy="34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8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570E-B0E1-42BB-B130-78985B7C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212-E954-43FF-B49A-4FAA19249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FBB9F-468E-4AEE-9873-BC955CC1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859B6-EBA7-4B0B-B6CF-0103785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9D416-632F-4D75-B86D-2625C85F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8" y="1180072"/>
            <a:ext cx="7348151" cy="56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DA9C-04D6-4C54-A116-716F0051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 in Myanmar and Other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8817-46B0-4676-98CA-6A724B7E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FD49-C348-492F-A37A-1808DC79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366F-696D-4DC4-9185-C062622F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014B4-F6D7-4690-9BC2-4C604410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5678"/>
            <a:ext cx="8505358" cy="257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8F1F8-7454-4AA6-BC5F-194940DB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4" y="4231483"/>
            <a:ext cx="84772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3B6E-CBA3-4E11-A00E-F99CCC63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Flow of Funds between Union Budget and SEEs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E505-FBA0-4E2A-9E4A-8AE22F89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0A6F-92A8-450F-B00D-A85ED110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3A96C-5AD1-45F4-A109-182FC865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62968-E6A1-4F58-B883-F52EE773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059"/>
            <a:ext cx="8746082" cy="59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/>
              <a:t>The outline of presentation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200900" cy="3943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Markets and market failures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Roles/functions of the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Problems make the state in general and SEEs/SOEs inefficient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SEE in Myanmar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Discussion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7377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5F6-7401-45BA-A0FE-1454A893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77D-808A-42E9-820D-48BEDCB2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BC42-EF8A-4D74-AD2D-F5FD7459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40E98-D366-4B4F-AC76-F21D4950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ECB74-2A7F-4219-AA87-92ED4D7B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2"/>
            <a:ext cx="8763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C5EB-26D6-4675-A347-EAAB88A7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FA8C-CF46-47AE-8084-DE1002DD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D9E4-0944-4F76-9574-88A6654C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CC8F-A519-4429-9B85-6B5A88AF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5A102-5775-4F20-B07B-C546E9CE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8"/>
            <a:ext cx="9144000" cy="67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9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D4D3-3419-4BC0-9157-19EA65A0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of SEEs in Myanmar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ED0E-1B69-4EFD-B140-F83CA177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/>
              <a:t>Decline in revenue for organizations which are re-branded as a government department from an enterprise</a:t>
            </a:r>
          </a:p>
          <a:p>
            <a:pPr lvl="0"/>
            <a:r>
              <a:rPr lang="en-US"/>
              <a:t>Weak management </a:t>
            </a:r>
          </a:p>
          <a:p>
            <a:pPr lvl="0"/>
            <a:r>
              <a:rPr lang="en-US"/>
              <a:t>Manufactured products have low quality</a:t>
            </a:r>
          </a:p>
          <a:p>
            <a:pPr lvl="0"/>
            <a:r>
              <a:rPr lang="en-US"/>
              <a:t>Lack of Willingness to innovate</a:t>
            </a:r>
          </a:p>
          <a:p>
            <a:pPr lvl="0"/>
            <a:r>
              <a:rPr lang="en-US"/>
              <a:t>Lack of creativity</a:t>
            </a:r>
          </a:p>
          <a:p>
            <a:pPr lvl="0"/>
            <a:r>
              <a:rPr lang="en-US"/>
              <a:t>Lack of hard work</a:t>
            </a:r>
          </a:p>
          <a:p>
            <a:pPr lvl="0"/>
            <a:r>
              <a:rPr lang="en-US"/>
              <a:t>Lack of Brand name recognition</a:t>
            </a:r>
          </a:p>
          <a:p>
            <a:pPr lvl="0"/>
            <a:r>
              <a:rPr lang="en-US"/>
              <a:t>Lack of competitiveness in price and quality compared to imported goods</a:t>
            </a:r>
          </a:p>
          <a:p>
            <a:pPr lvl="0"/>
            <a:r>
              <a:rPr lang="en-US"/>
              <a:t>Lack of a well-functioning market</a:t>
            </a:r>
          </a:p>
          <a:p>
            <a:pPr lvl="0"/>
            <a:r>
              <a:rPr lang="en-US"/>
              <a:t>Salary and Pension expenses for superfluous labor force</a:t>
            </a:r>
          </a:p>
          <a:p>
            <a:pPr lvl="0"/>
            <a:r>
              <a:rPr lang="en-US"/>
              <a:t>Laws and Regulations regarding SEEs are almost non-existent</a:t>
            </a:r>
          </a:p>
          <a:p>
            <a:pPr lvl="0"/>
            <a:r>
              <a:rPr lang="en-US"/>
              <a:t>Laws and by-laws for protecting and promoting businesses are weak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93D0-B1B9-4F49-BFF4-1F629D9D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2EB09-D354-498E-AD11-129AC559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0571-A9AA-49E1-969D-D597198B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EA3B-C891-407C-9FE8-E02E2CA7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role of SEE/SOE</a:t>
            </a:r>
          </a:p>
          <a:p>
            <a:endParaRPr lang="en-US"/>
          </a:p>
          <a:p>
            <a:r>
              <a:rPr lang="en-US"/>
              <a:t>Central and local SOEs: Experiences from China and Vietnam</a:t>
            </a:r>
          </a:p>
          <a:p>
            <a:endParaRPr lang="en-US"/>
          </a:p>
          <a:p>
            <a:r>
              <a:rPr lang="en-US"/>
              <a:t>SEE reform</a:t>
            </a:r>
          </a:p>
          <a:p>
            <a:pPr lvl="1"/>
            <a:r>
              <a:rPr lang="en-US"/>
              <a:t>Transparency: Functions and accounting system and</a:t>
            </a:r>
          </a:p>
          <a:p>
            <a:pPr lvl="1"/>
            <a:r>
              <a:rPr lang="en-US"/>
              <a:t>Marketization (competition and ownership)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BD46-08B0-48FB-B5E3-F1B5AD04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BDD0E-E3E7-471B-87E1-DB57E1F8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1525478"/>
            <a:ext cx="8001000" cy="4953000"/>
            <a:chOff x="1143000" y="1752600"/>
            <a:chExt cx="6019800" cy="495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3000" y="1752600"/>
              <a:ext cx="6019800" cy="4953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00" y="3833927"/>
              <a:ext cx="457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/>
                <a:t>Markets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6" y="304801"/>
            <a:ext cx="8188324" cy="838199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and Market Failures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4567535"/>
            <a:ext cx="8001000" cy="461665"/>
            <a:chOff x="609600" y="4567535"/>
            <a:chExt cx="8001000" cy="46166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09600" y="4637560"/>
              <a:ext cx="8001000" cy="36576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8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3434" y="4567535"/>
              <a:ext cx="7696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Monopoly (Incomplete Competition)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" y="4953001"/>
            <a:ext cx="8001000" cy="461664"/>
            <a:chOff x="1143000" y="4810577"/>
            <a:chExt cx="6019800" cy="57708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800000" scaled="0"/>
          </a:gradFill>
        </p:grpSpPr>
        <p:sp>
          <p:nvSpPr>
            <p:cNvPr id="12" name="Rectangle 11"/>
            <p:cNvSpPr/>
            <p:nvPr/>
          </p:nvSpPr>
          <p:spPr bwMode="auto">
            <a:xfrm>
              <a:off x="1143000" y="4876800"/>
              <a:ext cx="60198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4810577"/>
              <a:ext cx="4572000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Externalities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" y="5334002"/>
            <a:ext cx="8001000" cy="461664"/>
            <a:chOff x="1143000" y="5283501"/>
            <a:chExt cx="6019800" cy="57708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800000" scaled="0"/>
          </a:gradFill>
        </p:grpSpPr>
        <p:sp>
          <p:nvSpPr>
            <p:cNvPr id="10" name="Rectangle 9"/>
            <p:cNvSpPr/>
            <p:nvPr/>
          </p:nvSpPr>
          <p:spPr bwMode="auto">
            <a:xfrm>
              <a:off x="1143000" y="5334000"/>
              <a:ext cx="60198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5283501"/>
              <a:ext cx="4572000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 Goods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5710536"/>
            <a:ext cx="8001000" cy="461664"/>
            <a:chOff x="1143000" y="5750845"/>
            <a:chExt cx="6019800" cy="577080"/>
          </a:xfrm>
        </p:grpSpPr>
        <p:sp>
          <p:nvSpPr>
            <p:cNvPr id="9" name="Rectangle 8"/>
            <p:cNvSpPr/>
            <p:nvPr/>
          </p:nvSpPr>
          <p:spPr bwMode="auto">
            <a:xfrm>
              <a:off x="1143000" y="5791200"/>
              <a:ext cx="6019800" cy="45720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8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5750845"/>
              <a:ext cx="4572000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Asymmetric Information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6052752"/>
            <a:ext cx="8001000" cy="461665"/>
            <a:chOff x="609600" y="6052752"/>
            <a:chExt cx="8001000" cy="461665"/>
          </a:xfrm>
        </p:grpSpPr>
        <p:sp>
          <p:nvSpPr>
            <p:cNvPr id="6" name="Rectangle 5"/>
            <p:cNvSpPr/>
            <p:nvPr/>
          </p:nvSpPr>
          <p:spPr bwMode="auto">
            <a:xfrm>
              <a:off x="609600" y="6111240"/>
              <a:ext cx="8001000" cy="365760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8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7271" y="6052752"/>
              <a:ext cx="607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Irrational Behavior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" y="1524739"/>
            <a:ext cx="8000999" cy="3113560"/>
            <a:chOff x="1124505" y="1750381"/>
            <a:chExt cx="6019800" cy="2667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124505" y="1750381"/>
              <a:ext cx="6019800" cy="2667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03033" y="2819400"/>
              <a:ext cx="4572000" cy="55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Competitive Markets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B3FB-ED8D-422D-A180-35F434B4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3DCD-E895-4D80-BFC0-FBAC0293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2CE9-978B-4312-AC39-E8A8485F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49EAD-C2AC-4CA5-A09C-95B1C247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18130-F7B8-4242-A88B-0F23394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" y="990600"/>
            <a:ext cx="9038231" cy="5592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756E9-45D2-4438-B7FB-572D33C82C4B}"/>
              </a:ext>
            </a:extLst>
          </p:cNvPr>
          <p:cNvSpPr/>
          <p:nvPr/>
        </p:nvSpPr>
        <p:spPr>
          <a:xfrm>
            <a:off x="7089626" y="6563388"/>
            <a:ext cx="2081147" cy="316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1350" i="1">
                <a:latin typeface="Times New Roman" panose="02020603050405020304" pitchFamily="18" charset="0"/>
                <a:ea typeface="Times New Roman" panose="02020603050405020304" pitchFamily="18" charset="0"/>
              </a:rPr>
              <a:t>Source: World Bank (1997)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268B-7FFF-45E2-AC96-FE92DA7A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State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353A3-2C03-4DFD-850F-0B16EADC6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Providing goods and services </a:t>
            </a:r>
          </a:p>
          <a:p>
            <a:endParaRPr lang="en-US" sz="3200"/>
          </a:p>
          <a:p>
            <a:r>
              <a:rPr lang="en-US" sz="3200"/>
              <a:t>Taxation and/or subsidy</a:t>
            </a:r>
          </a:p>
          <a:p>
            <a:endParaRPr lang="en-US" sz="3200"/>
          </a:p>
          <a:p>
            <a:r>
              <a:rPr lang="en-US" sz="3200"/>
              <a:t>Regulations</a:t>
            </a:r>
          </a:p>
          <a:p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0E2A-B463-4E1F-9538-423B58CF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FCEE-1552-4E51-B698-7F507796BFF8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A8634-AA27-4927-ABF5-CC2A1990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C73-3551-47CD-A868-EA2AA9D71A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8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91EC-A0EC-4BEB-BFA2-C15FDB24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FF76-3B29-43C8-AA47-FC7BE6A3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overnment failure">
            <a:extLst>
              <a:ext uri="{FF2B5EF4-FFF2-40B4-BE49-F238E27FC236}">
                <a16:creationId xmlns:a16="http://schemas.microsoft.com/office/drawing/2014/main" id="{F854F3C0-65A4-4DE9-B0B9-5F14F287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110"/>
            <a:ext cx="9144000" cy="51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2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3C36-A8BF-4360-ABF0-9B0DD8B0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Principal Agent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A017-C5DA-425B-A11B-B0651E3B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incipal agent problem">
            <a:extLst>
              <a:ext uri="{FF2B5EF4-FFF2-40B4-BE49-F238E27FC236}">
                <a16:creationId xmlns:a16="http://schemas.microsoft.com/office/drawing/2014/main" id="{91924344-CB3F-48FA-864E-05BD6777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6065"/>
            <a:ext cx="8229600" cy="55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61429-EAC9-4D30-9287-693C7CE72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04775"/>
            <a:ext cx="5467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25B4-F73E-408A-9978-6C15E5F6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SOEss/SEE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1862-1911-4AE9-9727-E340565B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Confusion between business and political/policy functions</a:t>
            </a:r>
          </a:p>
          <a:p>
            <a:endParaRPr lang="en-US" sz="3600"/>
          </a:p>
          <a:p>
            <a:r>
              <a:rPr lang="en-US" sz="3600"/>
              <a:t>What should be the role of SOE/SEE?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C4BB-DD82-4124-AD8B-F560924C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9824-5D02-4396-99E4-B874C76E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6446-E32A-4ABB-A2D0-604A9F77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Fund Account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BCB3-693F-46C7-A3BF-859C259C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AC8-78E2-42A1-A45B-F45EB9B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39B83-C058-4C39-AE71-8B7444FF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7A6F-19E8-473A-B368-48720470F27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4B9F6-D423-4B91-9800-9DFBBAF01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67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70721"/>
      </p:ext>
    </p:extLst>
  </p:cSld>
  <p:clrMapOvr>
    <a:masterClrMapping/>
  </p:clrMapOvr>
</p:sld>
</file>

<file path=ppt/theme/theme1.xml><?xml version="1.0" encoding="utf-8"?>
<a:theme xmlns:a="http://schemas.openxmlformats.org/drawingml/2006/main" name="FETP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DD0F686CCEB4792A64D346174ECD5" ma:contentTypeVersion="12" ma:contentTypeDescription="Create a new document." ma:contentTypeScope="" ma:versionID="e97e2242e84db86477cad7c2eda10cfc">
  <xsd:schema xmlns:xsd="http://www.w3.org/2001/XMLSchema" xmlns:xs="http://www.w3.org/2001/XMLSchema" xmlns:p="http://schemas.microsoft.com/office/2006/metadata/properties" xmlns:ns2="2a3c92ee-ca5a-4e7c-87e1-a1a220653fe2" xmlns:ns3="a5ed07b6-89ed-4bb1-8ba6-42dcaf52b40d" targetNamespace="http://schemas.microsoft.com/office/2006/metadata/properties" ma:root="true" ma:fieldsID="42f6ce567eb52d919071e5e130a05221" ns2:_="" ns3:_="">
    <xsd:import namespace="2a3c92ee-ca5a-4e7c-87e1-a1a220653fe2"/>
    <xsd:import namespace="a5ed07b6-89ed-4bb1-8ba6-42dcaf52b4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c92ee-ca5a-4e7c-87e1-a1a220653f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d07b6-89ed-4bb1-8ba6-42dcaf52b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8AD55-CCFB-497B-ACA2-24F426CAA28B}"/>
</file>

<file path=customXml/itemProps2.xml><?xml version="1.0" encoding="utf-8"?>
<ds:datastoreItem xmlns:ds="http://schemas.openxmlformats.org/officeDocument/2006/customXml" ds:itemID="{83DC486F-1C99-4024-86E5-8A83A1CA11DF}"/>
</file>

<file path=customXml/itemProps3.xml><?xml version="1.0" encoding="utf-8"?>
<ds:datastoreItem xmlns:ds="http://schemas.openxmlformats.org/officeDocument/2006/customXml" ds:itemID="{5D763032-44ED-4C67-AE9B-300D08CD8418}"/>
</file>

<file path=docProps/app.xml><?xml version="1.0" encoding="utf-8"?>
<Properties xmlns="http://schemas.openxmlformats.org/officeDocument/2006/extended-properties" xmlns:vt="http://schemas.openxmlformats.org/officeDocument/2006/docPropsVTypes">
  <Template>FETP_Presentation_Template</Template>
  <TotalTime>22472</TotalTime>
  <Words>305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FETP_Presentation_Template</vt:lpstr>
      <vt:lpstr>Role of SEEs in Myanmar Economy and the Union’s Public Finance</vt:lpstr>
      <vt:lpstr>The outline of presentation</vt:lpstr>
      <vt:lpstr>Market and Market Failures</vt:lpstr>
      <vt:lpstr>Functions of the State</vt:lpstr>
      <vt:lpstr>State Interventions</vt:lpstr>
      <vt:lpstr>PowerPoint Presentation</vt:lpstr>
      <vt:lpstr>Principal Agent Problem</vt:lpstr>
      <vt:lpstr>SOEss/SEE</vt:lpstr>
      <vt:lpstr>Union Fund Account Structure</vt:lpstr>
      <vt:lpstr>Rev and Exp by the UG and SEE (%GDP)</vt:lpstr>
      <vt:lpstr>UG and SEEs: Revenues and Expenditures</vt:lpstr>
      <vt:lpstr>Tax and non-tax revenue</vt:lpstr>
      <vt:lpstr>Fiscal Deficit (%GDP)</vt:lpstr>
      <vt:lpstr>Deficit Financing (%GDP)</vt:lpstr>
      <vt:lpstr>Expenditure Composition (% GDP)</vt:lpstr>
      <vt:lpstr>Expenditure Compostions</vt:lpstr>
      <vt:lpstr>Capital Spending</vt:lpstr>
      <vt:lpstr>SEE in Myanmar and Other Countries</vt:lpstr>
      <vt:lpstr>Flow of Funds between Union Budget and SEEs</vt:lpstr>
      <vt:lpstr>PowerPoint Presentation</vt:lpstr>
      <vt:lpstr>PowerPoint Presentation</vt:lpstr>
      <vt:lpstr>Problems of SEEs in Myanmar</vt:lpstr>
      <vt:lpstr>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Khung lý thuyết: Định nghĩa năng lực cạnh tranh và các yếu tố quyết định năng lực cạnh tranh</dc:title>
  <dc:creator>xthanh</dc:creator>
  <cp:lastModifiedBy>Huynh The Du</cp:lastModifiedBy>
  <cp:revision>329</cp:revision>
  <dcterms:created xsi:type="dcterms:W3CDTF">2014-01-27T04:12:23Z</dcterms:created>
  <dcterms:modified xsi:type="dcterms:W3CDTF">2019-06-05T09:16:07Z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0x0101006A1DD0F686CCEB4792A64D346174ECD5</vt:lpwstr>
  </property>
</Properties>
</file>