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71" r:id="rId2"/>
    <p:sldId id="655" r:id="rId3"/>
    <p:sldId id="911" r:id="rId4"/>
    <p:sldId id="912" r:id="rId5"/>
    <p:sldId id="923" r:id="rId6"/>
    <p:sldId id="936" r:id="rId7"/>
    <p:sldId id="914" r:id="rId8"/>
    <p:sldId id="938" r:id="rId9"/>
    <p:sldId id="928" r:id="rId10"/>
    <p:sldId id="929" r:id="rId11"/>
    <p:sldId id="930" r:id="rId12"/>
    <p:sldId id="931" r:id="rId13"/>
    <p:sldId id="934" r:id="rId14"/>
    <p:sldId id="935" r:id="rId15"/>
    <p:sldId id="942" r:id="rId16"/>
    <p:sldId id="915" r:id="rId17"/>
    <p:sldId id="937" r:id="rId18"/>
    <p:sldId id="932" r:id="rId19"/>
    <p:sldId id="933" r:id="rId20"/>
    <p:sldId id="944" r:id="rId21"/>
    <p:sldId id="939" r:id="rId22"/>
    <p:sldId id="940" r:id="rId23"/>
    <p:sldId id="941" r:id="rId24"/>
    <p:sldId id="65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AD6066-9BB5-4C45-AEA6-5AFA93C5C156}">
          <p14:sldIdLst>
            <p14:sldId id="471"/>
            <p14:sldId id="655"/>
            <p14:sldId id="911"/>
            <p14:sldId id="912"/>
            <p14:sldId id="923"/>
            <p14:sldId id="936"/>
            <p14:sldId id="914"/>
            <p14:sldId id="938"/>
            <p14:sldId id="928"/>
            <p14:sldId id="929"/>
            <p14:sldId id="930"/>
            <p14:sldId id="931"/>
            <p14:sldId id="934"/>
            <p14:sldId id="935"/>
            <p14:sldId id="942"/>
            <p14:sldId id="915"/>
            <p14:sldId id="937"/>
            <p14:sldId id="932"/>
            <p14:sldId id="933"/>
            <p14:sldId id="944"/>
            <p14:sldId id="939"/>
            <p14:sldId id="940"/>
            <p14:sldId id="941"/>
            <p14:sldId id="6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52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Tr</a:t>
            </a:r>
            <a:r>
              <a:rPr lang="vi-VN"/>
              <a:t>ư</a:t>
            </a:r>
            <a:r>
              <a:rPr lang="en-US"/>
              <a:t>ờng Chính sách công và Quảng lý </a:t>
            </a:r>
            <a:r>
              <a:rPr lang="vi-VN"/>
              <a:t>Fulbright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Huỳnh Thế 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D42C-FA4E-4BF7-A032-6EEF140B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32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vi-VN"/>
              <a:t>Chương trình Giảng dạy Kinh tế Fulbright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14B22-6C1E-4131-B6F8-ADDDC873EEF9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Tên Tác Giả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FB75-F867-4197-850C-A3930991E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9819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52512"/>
            <a:ext cx="6248400" cy="1905000"/>
          </a:xfrm>
        </p:spPr>
        <p:txBody>
          <a:bodyPr anchor="b">
            <a:normAutofit/>
          </a:bodyPr>
          <a:lstStyle>
            <a:lvl1pPr algn="r">
              <a:defRPr sz="33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6248400" cy="1524000"/>
          </a:xfrm>
        </p:spPr>
        <p:txBody>
          <a:bodyPr>
            <a:normAutofit/>
          </a:bodyPr>
          <a:lstStyle>
            <a:lvl1pPr marL="0" indent="0" algn="r">
              <a:buNone/>
              <a:defRPr sz="21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81800" y="1524006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" y="3048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8"/>
          <p:cNvGrpSpPr>
            <a:grpSpLocks/>
          </p:cNvGrpSpPr>
          <p:nvPr userDrawn="1"/>
        </p:nvGrpSpPr>
        <p:grpSpPr bwMode="auto">
          <a:xfrm>
            <a:off x="6967540" y="3236119"/>
            <a:ext cx="1338263" cy="2189162"/>
            <a:chOff x="4704" y="1885"/>
            <a:chExt cx="843" cy="1379"/>
          </a:xfrm>
        </p:grpSpPr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</p:grpSp>
      <p:cxnSp>
        <p:nvCxnSpPr>
          <p:cNvPr id="48" name="Straight Connector 47"/>
          <p:cNvCxnSpPr/>
          <p:nvPr userDrawn="1"/>
        </p:nvCxnSpPr>
        <p:spPr>
          <a:xfrm>
            <a:off x="6826468" y="1676401"/>
            <a:ext cx="0" cy="3901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7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47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5"/>
            <a:ext cx="4038600" cy="4906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5"/>
            <a:ext cx="4038600" cy="4906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11CB-2640-4540-A6BF-EFACA3CC16CF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82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31323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192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58962"/>
            <a:ext cx="4041775" cy="431323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314A-D66C-4763-9B2B-F0AF909F067F}" type="datetime1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55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8466-E166-4129-8804-ED27DBF98C64}" type="datetime1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90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51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C473-FBCD-4813-9590-7178731721B1}" type="datetime1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97FB-4EFE-4373-AAC4-7C26E3F198E6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296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296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7A7A-CE6B-4149-B48F-7D998A1E5669}" type="datetime1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1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 userDrawn="1"/>
        </p:nvGrpSpPr>
        <p:grpSpPr>
          <a:xfrm>
            <a:off x="4070" y="2107691"/>
            <a:ext cx="9139939" cy="4750315"/>
            <a:chOff x="5415" y="2107686"/>
            <a:chExt cx="12186585" cy="4750314"/>
          </a:xfrm>
        </p:grpSpPr>
        <p:sp>
          <p:nvSpPr>
            <p:cNvPr id="8" name="Rectangle 7"/>
            <p:cNvSpPr/>
            <p:nvPr userDrawn="1"/>
          </p:nvSpPr>
          <p:spPr>
            <a:xfrm>
              <a:off x="5415" y="2136914"/>
              <a:ext cx="12186585" cy="4721086"/>
            </a:xfrm>
            <a:prstGeom prst="rect">
              <a:avLst/>
            </a:prstGeom>
            <a:solidFill>
              <a:srgbClr val="004057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60">
                <a:ln>
                  <a:noFill/>
                </a:ln>
              </a:endParaRPr>
            </a:p>
          </p:txBody>
        </p:sp>
        <p:sp>
          <p:nvSpPr>
            <p:cNvPr id="20" name="Triangle 19"/>
            <p:cNvSpPr/>
            <p:nvPr userDrawn="1"/>
          </p:nvSpPr>
          <p:spPr>
            <a:xfrm rot="10800000">
              <a:off x="643467" y="2107686"/>
              <a:ext cx="1286936" cy="44870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60"/>
            </a:p>
          </p:txBody>
        </p:sp>
      </p:grpSp>
      <p:cxnSp>
        <p:nvCxnSpPr>
          <p:cNvPr id="11" name="Straight Connector 10"/>
          <p:cNvCxnSpPr/>
          <p:nvPr userDrawn="1"/>
        </p:nvCxnSpPr>
        <p:spPr>
          <a:xfrm>
            <a:off x="10" y="5923723"/>
            <a:ext cx="1080881" cy="0"/>
          </a:xfrm>
          <a:prstGeom prst="line">
            <a:avLst/>
          </a:prstGeom>
          <a:ln w="101600">
            <a:solidFill>
              <a:srgbClr val="12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77308" y="6205331"/>
            <a:ext cx="1711187" cy="0"/>
          </a:xfrm>
          <a:prstGeom prst="line">
            <a:avLst/>
          </a:prstGeom>
          <a:ln w="101600">
            <a:solidFill>
              <a:srgbClr val="12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7655730" y="2653212"/>
            <a:ext cx="747091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028838" y="2934825"/>
            <a:ext cx="1110698" cy="0"/>
          </a:xfrm>
          <a:prstGeom prst="line">
            <a:avLst/>
          </a:prstGeom>
          <a:ln w="101600">
            <a:solidFill>
              <a:srgbClr val="B0D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2800350" y="534848"/>
            <a:ext cx="6000750" cy="86606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7000"/>
              </a:lnSpc>
              <a:spcBef>
                <a:spcPts val="1000"/>
              </a:spcBef>
              <a:spcAft>
                <a:spcPts val="600"/>
              </a:spcAft>
              <a:buFont typeface="Arial"/>
              <a:buNone/>
              <a:defRPr sz="6000" b="1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66725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79F"/>
              </a:buClr>
              <a:buFont typeface=".HelveticaNeueDeskInterface-Regular" charset="0"/>
              <a:buChar char="»"/>
              <a:tabLst/>
              <a:defRPr sz="18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2pPr>
            <a:lvl3pPr marL="801688" indent="-1603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/>
              <a:defRPr sz="16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3pPr>
            <a:lvl4pPr marL="1201738" indent="-1730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tabLst/>
              <a:defRPr sz="1400" kern="120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4pPr>
            <a:lvl5pPr marL="1557338" indent="-1698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.HelveticaNeueDeskInterface-Regular" charset="0"/>
              <a:buChar char="-"/>
              <a:tabLst/>
              <a:defRPr sz="1400" kern="1200" baseline="0">
                <a:solidFill>
                  <a:srgbClr val="384149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sz="1500" b="1" kern="1200">
                <a:solidFill>
                  <a:srgbClr val="002060"/>
                </a:solidFill>
                <a:latin typeface="Arial" charset="0"/>
                <a:ea typeface="+mn-ea"/>
                <a:cs typeface="Arial" charset="0"/>
              </a:rPr>
              <a:t>FULBRIGHT SCHOOL OF PUBLIC POLICY AND MANAGEMENT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3088375"/>
            <a:ext cx="7772400" cy="1409484"/>
          </a:xfrm>
        </p:spPr>
        <p:txBody>
          <a:bodyPr anchor="ctr">
            <a:normAutofit/>
          </a:bodyPr>
          <a:lstStyle>
            <a:lvl1pPr algn="ctr">
              <a:defRPr sz="225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143000" y="4631783"/>
            <a:ext cx="6858000" cy="513867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C4D67A-368E-4AF6-9132-EBB2F3E844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753" y="434818"/>
            <a:ext cx="2350294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6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5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91F82AB-8129-4C90-9236-AA179D519A55}" type="datetime1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2F57A6F-19E8-473A-B368-48720470F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/>
  <p:txStyles>
    <p:titleStyle>
      <a:lvl1pPr algn="l" defTabSz="685800" rtl="0" eaLnBrk="1" latinLnBrk="0" hangingPunct="1">
        <a:spcBef>
          <a:spcPct val="0"/>
        </a:spcBef>
        <a:buNone/>
        <a:defRPr sz="2550" kern="1200">
          <a:solidFill>
            <a:schemeClr val="accent1">
              <a:lumMod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35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3232765"/>
            <a:ext cx="7829550" cy="1206566"/>
          </a:xfrm>
        </p:spPr>
        <p:txBody>
          <a:bodyPr>
            <a:noAutofit/>
          </a:bodyPr>
          <a:lstStyle/>
          <a:p>
            <a:r>
              <a:rPr lang="en-US" sz="2700"/>
              <a:t>Case Studies from </a:t>
            </a:r>
            <a:br>
              <a:rPr lang="en-US" sz="2700"/>
            </a:br>
            <a:r>
              <a:rPr lang="en-US" sz="2700"/>
              <a:t>Bago Region and Shan State </a:t>
            </a:r>
            <a:endParaRPr lang="en-US" sz="405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1ED8637-D552-4041-BB2A-298963C98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188" y="4743450"/>
            <a:ext cx="3857625" cy="322746"/>
          </a:xfrm>
        </p:spPr>
        <p:txBody>
          <a:bodyPr>
            <a:normAutofit fontScale="85000" lnSpcReduction="20000"/>
          </a:bodyPr>
          <a:lstStyle/>
          <a:p>
            <a:r>
              <a:rPr lang="en-US" sz="2100"/>
              <a:t>Huynh The Du</a:t>
            </a:r>
          </a:p>
        </p:txBody>
      </p:sp>
    </p:spTree>
    <p:extLst>
      <p:ext uri="{BB962C8B-B14F-4D97-AF65-F5344CB8AC3E}">
        <p14:creationId xmlns:p14="http://schemas.microsoft.com/office/powerpoint/2010/main" val="2929510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3CE14-44DB-4EC9-AEEE-EA75FE867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GDP composition of Myanmar and Bago in 2018-19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C606-F056-47C7-A347-BB8E0B347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84A16-15CF-4871-9A91-F6237395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CBB6A-F526-422F-83F5-0DBD9E1A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00FBCE3-ED3B-4412-9504-7CD6D4836E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771654"/>
            <a:ext cx="8229600" cy="348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1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628A7-92A7-4A38-9BC6-5867740EF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Fiscal positions of regional government (Million MMK)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D8217-03CB-462D-BB65-E070393B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16F13-D0E2-473A-80EF-C1698C479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292B1B-0E34-4BED-AFD0-3FA6BF65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7B2192-3C23-48E1-9F18-4D7F6883D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" y="1771651"/>
            <a:ext cx="9144000" cy="4161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1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72FC-2121-4283-8BAF-B1E098E0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Own revenue and expenditure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D3671-4764-411A-B70A-2514C5323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24F54-010C-4100-A6E6-9BE751507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C7C6F-CA97-4504-90EC-99DB9C54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EDB202-5D1C-46CF-9977-6A4B895E070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801501"/>
            <a:ext cx="8629650" cy="41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6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0816-1C34-4F99-8219-F720D8AB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Expenditure Structure in Bago Region (Million MMK)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F3807-D586-4D5D-B4DC-18B5CEE56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77205-CBC0-429B-9E1A-743B56F2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7E6BFE-3A68-4AD4-99B7-AD19778F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44384D-C229-4FD1-80BE-53D9AE21185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6469" y="1771654"/>
            <a:ext cx="8220332" cy="394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7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A3D9-DEC7-4189-95A7-D0EE6BEB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Bago’s GDP and Own Revenue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AE39-F3CF-4BEA-8EED-628D4B9DE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B4A83-D8BE-4E0D-B8B6-1EBE9336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A1DF0-2E86-49DD-83B9-9C64F953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6266DF-EB10-46C9-9E58-BD45F323E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1654"/>
            <a:ext cx="9144000" cy="306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27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CD337-8FF5-4D6E-B0B9-14FCAFA7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Sub-national Taxes in Selected Countries and Myanmar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77E7A-D144-439E-BEE1-B14F9D9D8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66AF0-7FAB-4B2A-8375-9DAB36E5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E5CB6-2669-49D6-8B5B-BBF4DA4D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72B748-A246-46BF-8BB3-3D8DA54C0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" y="1169969"/>
            <a:ext cx="9144000" cy="451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57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D576-5AA8-449E-8581-503B4F0B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Tax Revenue by types (2016-17) in Myanamar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C355-77E8-46AA-A7E3-0691B8CD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92F16-5484-4BE8-840F-312231CA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25A25-6918-4CD3-B3F1-68FB5D0AA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5FD6BA-20E0-49EE-AA70-EC08375C63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4300" y="1771651"/>
            <a:ext cx="8572500" cy="337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84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79DD-9CF4-4D6C-9ED4-1F77D4DC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Property tax (DAOs) Paid by Individual Urban Residents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43C51-C107-4139-B5E6-408C2B8B9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FEAE2-569C-476D-8A22-7CA28F17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D4C2E-F25D-4492-BBDC-B1EF82F0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449E70-C5A5-4AE3-9CC0-2F2E4FF33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80" y="1638301"/>
            <a:ext cx="9036844" cy="398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511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27B6D-3274-4659-89F2-9BB57D553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Revenue Sources in Bago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E8E35-35D5-42F2-AFA1-AEC648042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CB506-3CE3-40FB-91C9-528546F0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19B1F-35C8-44A0-8D7A-C38FEF6F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45D1DD-EE82-41CC-AE91-592CBDD20A3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771654"/>
            <a:ext cx="9144000" cy="37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41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81DC-D9C6-483E-8E6F-BAFC81CC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Non-tax Revenues of DOA and Regional Cabinet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BBD4-CA60-45E3-98E5-17E751F7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666C7-10FC-49D0-82F1-735A1C691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73654-C4FE-4FF5-A1C9-9A31DCF9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42AF87-895A-4582-94EB-7449B29034C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219206"/>
            <a:ext cx="9143999" cy="472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6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3B552-0627-40E3-ACDC-9E8BE1A0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Expenditure to GDP (%)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5E84-4660-408B-A398-3F7A291F6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3AF66-D8E0-4DD3-BF41-1E04A912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0709AD-9E02-4124-A202-E52BB63C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9F06C2-2AC9-4F59-888B-A3B3D3BB3E7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71500" y="1804135"/>
            <a:ext cx="7429500" cy="20937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2EEB0F-4331-4D06-8DE0-85E4D345F2CC}"/>
              </a:ext>
            </a:extLst>
          </p:cNvPr>
          <p:cNvSpPr/>
          <p:nvPr/>
        </p:nvSpPr>
        <p:spPr>
          <a:xfrm>
            <a:off x="457200" y="5654492"/>
            <a:ext cx="7886700" cy="30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</a:pPr>
            <a:r>
              <a:rPr lang="en-US" sz="135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Our World in Data from 1998-2011 and World Bank (2017) from 2013-2016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F2687F5-1898-4652-8B89-EAE50CB95CF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61950" y="4000500"/>
            <a:ext cx="7509769" cy="148135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72E02AD-DEC9-4E1B-BA34-CA3C4DCB598B}"/>
              </a:ext>
            </a:extLst>
          </p:cNvPr>
          <p:cNvSpPr/>
          <p:nvPr/>
        </p:nvSpPr>
        <p:spPr>
          <a:xfrm>
            <a:off x="419151" y="1972591"/>
            <a:ext cx="2063514" cy="303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135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US" sz="135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World in Data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A600A2-B9EE-42E0-B4CD-0D2F3E54663E}"/>
              </a:ext>
            </a:extLst>
          </p:cNvPr>
          <p:cNvSpPr/>
          <p:nvPr/>
        </p:nvSpPr>
        <p:spPr>
          <a:xfrm>
            <a:off x="2914653" y="1856400"/>
            <a:ext cx="175560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/>
              <a:t>Some Asian Countries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A8F953-F100-4447-AB2F-563B2A9F46CA}"/>
              </a:ext>
            </a:extLst>
          </p:cNvPr>
          <p:cNvSpPr/>
          <p:nvPr/>
        </p:nvSpPr>
        <p:spPr>
          <a:xfrm>
            <a:off x="2861343" y="4000500"/>
            <a:ext cx="864917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/>
              <a:t>Myanmar</a:t>
            </a:r>
          </a:p>
        </p:txBody>
      </p:sp>
    </p:spTree>
    <p:extLst>
      <p:ext uri="{BB962C8B-B14F-4D97-AF65-F5344CB8AC3E}">
        <p14:creationId xmlns:p14="http://schemas.microsoft.com/office/powerpoint/2010/main" val="2476701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C9A1A-A6EF-4C98-BDBD-26214DED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C473-FBCD-4813-9590-7178731721B1}" type="datetime1">
              <a:rPr lang="en-US" smtClean="0"/>
              <a:t>6/3/2019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BFAAB-1899-4BCF-A620-C7467945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95BA4E-41E8-468E-BBA2-ACC437620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10759"/>
              </p:ext>
            </p:extLst>
          </p:nvPr>
        </p:nvGraphicFramePr>
        <p:xfrm>
          <a:off x="6178" y="609600"/>
          <a:ext cx="8858250" cy="4207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8486">
                  <a:extLst>
                    <a:ext uri="{9D8B030D-6E8A-4147-A177-3AD203B41FA5}">
                      <a16:colId xmlns:a16="http://schemas.microsoft.com/office/drawing/2014/main" val="3316678524"/>
                    </a:ext>
                  </a:extLst>
                </a:gridCol>
                <a:gridCol w="1632110">
                  <a:extLst>
                    <a:ext uri="{9D8B030D-6E8A-4147-A177-3AD203B41FA5}">
                      <a16:colId xmlns:a16="http://schemas.microsoft.com/office/drawing/2014/main" val="1879824226"/>
                    </a:ext>
                  </a:extLst>
                </a:gridCol>
                <a:gridCol w="3407654">
                  <a:extLst>
                    <a:ext uri="{9D8B030D-6E8A-4147-A177-3AD203B41FA5}">
                      <a16:colId xmlns:a16="http://schemas.microsoft.com/office/drawing/2014/main" val="1509556131"/>
                    </a:ext>
                  </a:extLst>
                </a:gridCol>
              </a:tblGrid>
              <a:tr h="23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Sector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Responsible by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Remarks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97255042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Foreign Affairs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73792216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International Trade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662857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Defense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9530256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Police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67436822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Monetary Policy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84107160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Immigration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1986163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Education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progress on deconcentration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60813364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Health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progress on deconcentration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4895292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Social Welfare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3145014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Border Area Development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52063061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Fiscal Policy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19430079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Planning and Budgeting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00382057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Environmental and Natural Resources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merely assignment to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26295190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Electricity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7844579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Highways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8276488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Industry and Agriculture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19967998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Municipal and Urban Management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2485689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102EFA8-3957-494D-A0E6-BA146B26C78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8578"/>
            <a:ext cx="8229600" cy="36552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2550" b="1"/>
              <a:t>Recommendation for Myanmar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FFFB05-68F3-488D-BB8C-1CF13A574142}"/>
              </a:ext>
            </a:extLst>
          </p:cNvPr>
          <p:cNvSpPr/>
          <p:nvPr/>
        </p:nvSpPr>
        <p:spPr>
          <a:xfrm>
            <a:off x="152400" y="6572797"/>
            <a:ext cx="7886700" cy="30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</a:pPr>
            <a:r>
              <a:rPr lang="en-US" sz="135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Vietnam’s Ministry of Finance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82488D-802E-4C12-9CE0-AC7BB48ED10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5184378"/>
            <a:ext cx="8991600" cy="1335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3BC65B-A4FC-4EBB-9EFC-1903E6B3A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9951" y="0"/>
            <a:ext cx="1724025" cy="300037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778099-580A-47FA-A08C-65DB337FBAAC}"/>
              </a:ext>
            </a:extLst>
          </p:cNvPr>
          <p:cNvSpPr/>
          <p:nvPr/>
        </p:nvSpPr>
        <p:spPr>
          <a:xfrm>
            <a:off x="0" y="4880640"/>
            <a:ext cx="7886700" cy="34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</a:pPr>
            <a:r>
              <a:rPr lang="en-US" sz="16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Decentralization in Vietnam</a:t>
            </a:r>
            <a:endParaRPr lang="en-US" sz="1200" b="1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DC9A6C-2107-4DC3-81A8-FFCB8E03E84B}"/>
              </a:ext>
            </a:extLst>
          </p:cNvPr>
          <p:cNvSpPr/>
          <p:nvPr/>
        </p:nvSpPr>
        <p:spPr>
          <a:xfrm>
            <a:off x="7300263" y="130183"/>
            <a:ext cx="18710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Decentralization </a:t>
            </a:r>
          </a:p>
          <a:p>
            <a:r>
              <a:rPr lang="en-US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Myanmar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46E82-FBF9-4B84-ABBC-E3EA289D8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7762"/>
            <a:ext cx="8515350" cy="536972"/>
          </a:xfrm>
        </p:spPr>
        <p:txBody>
          <a:bodyPr>
            <a:normAutofit fontScale="90000"/>
          </a:bodyPr>
          <a:lstStyle/>
          <a:p>
            <a:r>
              <a:rPr lang="en-US"/>
              <a:t>Shan’s Rev and Exp and IRD Tax Rev in Shan (Billion MMK)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B9227-4A97-43F3-971C-E2EDC1C8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106E-6644-4B4C-ACD2-2854924B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6F65AF-AFAB-444A-BFF1-9D00C5814F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9144000" cy="443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66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0DA9-8083-437A-A818-E3C18566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Shan’s Expenditure Structure (billion MMK)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55792-D713-4CFF-BFBE-E4A5DF34A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3D875-A0B8-4C1A-B090-32A3CD5F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40128-A62A-4DC7-83F4-8782E2F0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A88854-0781-4B3F-B8D5-84BDC90591F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371601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90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C7B27-0C87-4B67-B3B0-886127B9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Considerations from the Shan State’s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AB4DA-5C34-4337-8A55-7186ED4C1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First, drawing a clear dividing line on assignments.</a:t>
            </a:r>
          </a:p>
          <a:p>
            <a:r>
              <a:rPr lang="en-US"/>
              <a:t>Second, promoting local revenue generation.</a:t>
            </a:r>
          </a:p>
          <a:p>
            <a:r>
              <a:rPr lang="en-US"/>
              <a:t>Third, improving the transfer mechanism.</a:t>
            </a:r>
          </a:p>
          <a:p>
            <a:r>
              <a:rPr lang="en-US"/>
              <a:t>Fourth, improving government expenditure allocation.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02F5D-434C-4222-B818-A47F514F1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A9FB2-0591-4021-BF65-13B36DB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74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018" y="3232765"/>
            <a:ext cx="6025139" cy="1167785"/>
          </a:xfrm>
        </p:spPr>
        <p:txBody>
          <a:bodyPr>
            <a:noAutofit/>
          </a:bodyPr>
          <a:lstStyle/>
          <a:p>
            <a:r>
              <a:rPr lang="en-US" sz="2700"/>
              <a:t>Thank you for your attention!</a:t>
            </a:r>
            <a:endParaRPr lang="en-US" sz="330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1ED8637-D552-4041-BB2A-298963C98A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3188" y="4743450"/>
            <a:ext cx="3857625" cy="322746"/>
          </a:xfrm>
        </p:spPr>
        <p:txBody>
          <a:bodyPr>
            <a:normAutofit fontScale="85000" lnSpcReduction="20000"/>
          </a:bodyPr>
          <a:lstStyle/>
          <a:p>
            <a:r>
              <a:rPr lang="en-US" sz="2100"/>
              <a:t>Nguyen Xuan Thanh</a:t>
            </a:r>
          </a:p>
        </p:txBody>
      </p:sp>
    </p:spTree>
    <p:extLst>
      <p:ext uri="{BB962C8B-B14F-4D97-AF65-F5344CB8AC3E}">
        <p14:creationId xmlns:p14="http://schemas.microsoft.com/office/powerpoint/2010/main" val="193025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DBA2F-865C-4108-800C-BF4A2415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Decentralization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15AC8-23ED-457A-A6EC-9D274599C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6C5B1-060A-4E45-AA3C-5418A434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B3C2E-FD09-4B7A-B935-03606E10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2F78DC-5F01-4AA8-A495-A4FD3C2E045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6809" y="1778256"/>
            <a:ext cx="8458200" cy="26288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4DD647-E9D9-40C7-89BD-CA7FA9A32605}"/>
              </a:ext>
            </a:extLst>
          </p:cNvPr>
          <p:cNvSpPr/>
          <p:nvPr/>
        </p:nvSpPr>
        <p:spPr>
          <a:xfrm>
            <a:off x="152400" y="6474000"/>
            <a:ext cx="7886700" cy="30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900"/>
              </a:spcBef>
            </a:pPr>
            <a:r>
              <a:rPr lang="en-US" sz="135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Vietnam’s Ministry of Finance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5BFAB0-62E4-4EEA-B0AB-AD3367E5D2B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5085581"/>
            <a:ext cx="8991600" cy="133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4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EC9A1A-A6EF-4C98-BDBD-26214DED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C473-FBCD-4813-9590-7178731721B1}" type="datetime1">
              <a:rPr lang="en-US" smtClean="0"/>
              <a:t>6/3/2019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BFAAB-1899-4BCF-A620-C7467945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A95BA4E-41E8-468E-BBA2-ACC4376208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2875" y="1485900"/>
          <a:ext cx="8858250" cy="4207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8486">
                  <a:extLst>
                    <a:ext uri="{9D8B030D-6E8A-4147-A177-3AD203B41FA5}">
                      <a16:colId xmlns:a16="http://schemas.microsoft.com/office/drawing/2014/main" val="3316678524"/>
                    </a:ext>
                  </a:extLst>
                </a:gridCol>
                <a:gridCol w="1632110">
                  <a:extLst>
                    <a:ext uri="{9D8B030D-6E8A-4147-A177-3AD203B41FA5}">
                      <a16:colId xmlns:a16="http://schemas.microsoft.com/office/drawing/2014/main" val="1879824226"/>
                    </a:ext>
                  </a:extLst>
                </a:gridCol>
                <a:gridCol w="3407654">
                  <a:extLst>
                    <a:ext uri="{9D8B030D-6E8A-4147-A177-3AD203B41FA5}">
                      <a16:colId xmlns:a16="http://schemas.microsoft.com/office/drawing/2014/main" val="1509556131"/>
                    </a:ext>
                  </a:extLst>
                </a:gridCol>
              </a:tblGrid>
              <a:tr h="233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Sector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Responsible by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Remarks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97255042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Foreign Affairs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73792216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International Trade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662857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Defense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79530256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Police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67436822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Monetary Policy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84107160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Immigration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1986163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Education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progress on deconcentration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60813364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Health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progress on deconcentration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4895292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Social Welfare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3145014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Border Area Development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52063061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Fiscal Policy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19430079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Planning and Budgeting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300382057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Environmental and Natural Resources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merely assignment to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26295190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Electricity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78445795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Highways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28276488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Industry and Agriculture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CG, 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19967998"/>
                  </a:ext>
                </a:extLst>
              </a:tr>
              <a:tr h="23374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Municipal and Urban Management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S&amp;RGs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82485689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7102EFA8-3957-494D-A0E6-BA146B26C78C}"/>
              </a:ext>
            </a:extLst>
          </p:cNvPr>
          <p:cNvSpPr txBox="1">
            <a:spLocks noChangeArrowheads="1"/>
          </p:cNvSpPr>
          <p:nvPr/>
        </p:nvSpPr>
        <p:spPr>
          <a:xfrm>
            <a:off x="171450" y="1028700"/>
            <a:ext cx="8229600" cy="36552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2550" b="1"/>
              <a:t>Expenditure Assignments in Myanmar</a:t>
            </a:r>
          </a:p>
        </p:txBody>
      </p:sp>
    </p:spTree>
    <p:extLst>
      <p:ext uri="{BB962C8B-B14F-4D97-AF65-F5344CB8AC3E}">
        <p14:creationId xmlns:p14="http://schemas.microsoft.com/office/powerpoint/2010/main" val="132287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A19A0-BE23-41B0-B819-A453E26B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Shares of the Subnational Revenues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C72B-8E71-4CB5-A48D-26C8F2B5F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597B-9969-4375-B9DD-EAE5CE705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46129-F5B7-47D3-B35B-E3F9A36B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35C36A-A77E-490F-B321-71392C5CF3E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771654"/>
            <a:ext cx="8229600" cy="245744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9E5E51-E76E-4348-A599-98ADC869A516}"/>
              </a:ext>
            </a:extLst>
          </p:cNvPr>
          <p:cNvSpPr/>
          <p:nvPr/>
        </p:nvSpPr>
        <p:spPr>
          <a:xfrm>
            <a:off x="400050" y="4424988"/>
            <a:ext cx="2065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>
                <a:latin typeface="Times New Roman" panose="02020603050405020304" pitchFamily="18" charset="0"/>
                <a:ea typeface="Calibri" panose="020F0502020204030204" pitchFamily="34" charset="0"/>
              </a:rPr>
              <a:t>Source: Shan’s policy brief</a:t>
            </a: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72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8A46-88B0-4155-8D73-982B4681A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7188"/>
            <a:ext cx="8229600" cy="536972"/>
          </a:xfrm>
        </p:spPr>
        <p:txBody>
          <a:bodyPr>
            <a:normAutofit fontScale="90000"/>
          </a:bodyPr>
          <a:lstStyle/>
          <a:p>
            <a:r>
              <a:rPr lang="en-US"/>
              <a:t>GDP, Total Revenue and Tax Revenue per Capita by States and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A8C94-B419-440F-BDA5-6D05978AC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A8414-479B-4822-BF1F-A566F12C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9F30F-D398-4F9D-B10F-D6D8CDD2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4A4435-71F8-4E5B-A422-31248B14889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219205"/>
            <a:ext cx="8458200" cy="556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2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0FD93-B052-49D7-BFE3-4F7767EB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100"/>
              <a:t>Compositions of Revenue by States and Regions in Myanmar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C9033-87B5-4CA8-8A5E-B95225D58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B1111-1AA8-4D80-835B-13338B15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25B13-D112-45CE-86C0-A525AE8B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8F785C-9157-469D-B9D0-24E93FBA508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3871" y="1680569"/>
            <a:ext cx="8063144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9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34870-E6AE-4EFF-85F8-12B8EF1B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Revenue and Expenditure per Capita by States/Regions in 2018 (thousand MMK)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FBEB-E0B5-4AFA-AFE7-882497A7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64106-7C73-4794-A3DE-240B8067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6FFBB-83EC-448A-A63A-EE34040F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4DDFDF-5253-4AF8-9D42-AB6CBDE42BC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1755" y="1771651"/>
            <a:ext cx="8359346" cy="33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65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4583-E242-464D-8D96-598972427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Expenditure Structure in Bago Region (Million MMK)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3F942-233F-4CDF-AB57-5458CA9C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45758-1250-439B-BF1F-59111FCAF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2E219-0CE2-494A-8756-99C9946D7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7A6F-19E8-473A-B368-48720470F27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E99F9-2174-4B59-B678-1E84761DA01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794757"/>
            <a:ext cx="8172450" cy="323444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65D5DB2-854C-42C7-92F1-C0B6014C2AAB}"/>
              </a:ext>
            </a:extLst>
          </p:cNvPr>
          <p:cNvSpPr/>
          <p:nvPr/>
        </p:nvSpPr>
        <p:spPr>
          <a:xfrm>
            <a:off x="435561" y="5063243"/>
            <a:ext cx="208428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>
                <a:latin typeface="Times New Roman" panose="02020603050405020304" pitchFamily="18" charset="0"/>
                <a:ea typeface="Calibri" panose="020F0502020204030204" pitchFamily="34" charset="0"/>
              </a:rPr>
              <a:t>Source: Bago’s policy brief</a:t>
            </a: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67989649"/>
      </p:ext>
    </p:extLst>
  </p:cSld>
  <p:clrMapOvr>
    <a:masterClrMapping/>
  </p:clrMapOvr>
</p:sld>
</file>

<file path=ppt/theme/theme1.xml><?xml version="1.0" encoding="utf-8"?>
<a:theme xmlns:a="http://schemas.openxmlformats.org/drawingml/2006/main" name="FETP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DD0F686CCEB4792A64D346174ECD5" ma:contentTypeVersion="12" ma:contentTypeDescription="Create a new document." ma:contentTypeScope="" ma:versionID="e97e2242e84db86477cad7c2eda10cfc">
  <xsd:schema xmlns:xsd="http://www.w3.org/2001/XMLSchema" xmlns:xs="http://www.w3.org/2001/XMLSchema" xmlns:p="http://schemas.microsoft.com/office/2006/metadata/properties" xmlns:ns2="2a3c92ee-ca5a-4e7c-87e1-a1a220653fe2" xmlns:ns3="a5ed07b6-89ed-4bb1-8ba6-42dcaf52b40d" targetNamespace="http://schemas.microsoft.com/office/2006/metadata/properties" ma:root="true" ma:fieldsID="42f6ce567eb52d919071e5e130a05221" ns2:_="" ns3:_="">
    <xsd:import namespace="2a3c92ee-ca5a-4e7c-87e1-a1a220653fe2"/>
    <xsd:import namespace="a5ed07b6-89ed-4bb1-8ba6-42dcaf52b4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c92ee-ca5a-4e7c-87e1-a1a220653f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d07b6-89ed-4bb1-8ba6-42dcaf52b4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1D7DE-A811-4C66-8E5B-5512CEEDD310}"/>
</file>

<file path=customXml/itemProps2.xml><?xml version="1.0" encoding="utf-8"?>
<ds:datastoreItem xmlns:ds="http://schemas.openxmlformats.org/officeDocument/2006/customXml" ds:itemID="{7F30B486-565E-45E9-9F62-329D2463247A}"/>
</file>

<file path=customXml/itemProps3.xml><?xml version="1.0" encoding="utf-8"?>
<ds:datastoreItem xmlns:ds="http://schemas.openxmlformats.org/officeDocument/2006/customXml" ds:itemID="{C1BACBD6-6175-4120-B7B8-A4DFD429EA61}"/>
</file>

<file path=docProps/app.xml><?xml version="1.0" encoding="utf-8"?>
<Properties xmlns="http://schemas.openxmlformats.org/officeDocument/2006/extended-properties" xmlns:vt="http://schemas.openxmlformats.org/officeDocument/2006/docPropsVTypes">
  <Template>FETP_Presentation_Template</Template>
  <TotalTime>22594</TotalTime>
  <Words>478</Words>
  <Application>Microsoft Office PowerPoint</Application>
  <PresentationFormat>On-screen Show (4:3)</PresentationFormat>
  <Paragraphs>173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FETP_Presentation_Template</vt:lpstr>
      <vt:lpstr>Case Studies from  Bago Region and Shan State </vt:lpstr>
      <vt:lpstr>Budget Expenditure to GDP (%)</vt:lpstr>
      <vt:lpstr>Budget Decentralization</vt:lpstr>
      <vt:lpstr>PowerPoint Presentation</vt:lpstr>
      <vt:lpstr>Shares of the Subnational Revenues</vt:lpstr>
      <vt:lpstr>GDP, Total Revenue and Tax Revenue per Capita by States and Regions</vt:lpstr>
      <vt:lpstr>Compositions of Revenue by States and Regions in Myanmar</vt:lpstr>
      <vt:lpstr>Revenue and Expenditure per Capita by States/Regions in 2018 (thousand MMK)</vt:lpstr>
      <vt:lpstr>Expenditure Structure in Bago Region (Million MMK)</vt:lpstr>
      <vt:lpstr>The GDP composition of Myanmar and Bago in 2018-19</vt:lpstr>
      <vt:lpstr>Fiscal positions of regional government (Million MMK)</vt:lpstr>
      <vt:lpstr>Own revenue and expenditure</vt:lpstr>
      <vt:lpstr>Expenditure Structure in Bago Region (Million MMK)</vt:lpstr>
      <vt:lpstr>Bago’s GDP and Own Revenue</vt:lpstr>
      <vt:lpstr>Sub-national Taxes in Selected Countries and Myanmar</vt:lpstr>
      <vt:lpstr>Tax Revenue by types (2016-17) in Myanamar</vt:lpstr>
      <vt:lpstr>Property tax (DAOs) Paid by Individual Urban Residents</vt:lpstr>
      <vt:lpstr>Revenue Sources in Bago Region</vt:lpstr>
      <vt:lpstr>Non-tax Revenues of DOA and Regional Cabinet Office</vt:lpstr>
      <vt:lpstr>PowerPoint Presentation</vt:lpstr>
      <vt:lpstr>Shan’s Rev and Exp and IRD Tax Rev in Shan (Billion MMK)</vt:lpstr>
      <vt:lpstr>Shan’s Expenditure Structure (billion MMK)</vt:lpstr>
      <vt:lpstr>Four Considerations from the Shan State’s Case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Khung lý thuyết: Định nghĩa năng lực cạnh tranh và các yếu tố quyết định năng lực cạnh tranh</dc:title>
  <dc:creator>xthanh</dc:creator>
  <cp:lastModifiedBy>Huynh The Du</cp:lastModifiedBy>
  <cp:revision>327</cp:revision>
  <dcterms:created xsi:type="dcterms:W3CDTF">2014-01-27T04:12:23Z</dcterms:created>
  <dcterms:modified xsi:type="dcterms:W3CDTF">2019-06-03T09:31:22Z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0x0101006A1DD0F686CCEB4792A64D346174ECD5</vt:lpwstr>
  </property>
</Properties>
</file>